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62" r:id="rId2"/>
    <p:sldId id="267" r:id="rId3"/>
    <p:sldId id="256" r:id="rId4"/>
    <p:sldId id="261" r:id="rId5"/>
    <p:sldId id="1804" r:id="rId6"/>
    <p:sldId id="263" r:id="rId7"/>
    <p:sldId id="1820" r:id="rId8"/>
    <p:sldId id="1819" r:id="rId9"/>
    <p:sldId id="1822" r:id="rId10"/>
    <p:sldId id="260" r:id="rId11"/>
    <p:sldId id="1806" r:id="rId12"/>
    <p:sldId id="264" r:id="rId13"/>
    <p:sldId id="1827" r:id="rId14"/>
    <p:sldId id="1828" r:id="rId15"/>
    <p:sldId id="1808" r:id="rId16"/>
    <p:sldId id="1810" r:id="rId17"/>
    <p:sldId id="1811" r:id="rId18"/>
    <p:sldId id="1812" r:id="rId19"/>
    <p:sldId id="1813" r:id="rId20"/>
    <p:sldId id="1814" r:id="rId21"/>
    <p:sldId id="1815" r:id="rId22"/>
    <p:sldId id="1817" r:id="rId23"/>
    <p:sldId id="265" r:id="rId24"/>
    <p:sldId id="1816" r:id="rId25"/>
    <p:sldId id="1805" r:id="rId26"/>
    <p:sldId id="266" r:id="rId27"/>
  </p:sldIdLst>
  <p:sldSz cx="18288000" cy="10287000"/>
  <p:notesSz cx="6858000" cy="9144000"/>
  <p:embeddedFontLst>
    <p:embeddedFont>
      <p:font typeface="Calibri" panose="020F050202020403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2" autoAdjust="0"/>
  </p:normalViewPr>
  <p:slideViewPr>
    <p:cSldViewPr showGuides="1">
      <p:cViewPr varScale="1">
        <p:scale>
          <a:sx n="55" d="100"/>
          <a:sy n="55" d="100"/>
        </p:scale>
        <p:origin x="68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ên Chi Cao" userId="ba090e812f7bcffc" providerId="LiveId" clId="{CB4B5377-A659-47A9-80A3-736297A49190}"/>
    <pc:docChg chg="delSld modSld sldOrd">
      <pc:chgData name="Thiên Chi Cao" userId="ba090e812f7bcffc" providerId="LiveId" clId="{CB4B5377-A659-47A9-80A3-736297A49190}" dt="2023-11-04T08:11:06.581" v="27"/>
      <pc:docMkLst>
        <pc:docMk/>
      </pc:docMkLst>
      <pc:sldChg chg="ord">
        <pc:chgData name="Thiên Chi Cao" userId="ba090e812f7bcffc" providerId="LiveId" clId="{CB4B5377-A659-47A9-80A3-736297A49190}" dt="2023-11-04T08:11:06.581" v="27"/>
        <pc:sldMkLst>
          <pc:docMk/>
          <pc:sldMk cId="0" sldId="1805"/>
        </pc:sldMkLst>
      </pc:sldChg>
      <pc:sldChg chg="ord">
        <pc:chgData name="Thiên Chi Cao" userId="ba090e812f7bcffc" providerId="LiveId" clId="{CB4B5377-A659-47A9-80A3-736297A49190}" dt="2023-11-04T08:10:46.171" v="25"/>
        <pc:sldMkLst>
          <pc:docMk/>
          <pc:sldMk cId="0" sldId="1816"/>
        </pc:sldMkLst>
      </pc:sldChg>
      <pc:sldChg chg="ord">
        <pc:chgData name="Thiên Chi Cao" userId="ba090e812f7bcffc" providerId="LiveId" clId="{CB4B5377-A659-47A9-80A3-736297A49190}" dt="2023-11-04T05:35:55.865" v="2"/>
        <pc:sldMkLst>
          <pc:docMk/>
          <pc:sldMk cId="0" sldId="1817"/>
        </pc:sldMkLst>
      </pc:sldChg>
      <pc:sldChg chg="del">
        <pc:chgData name="Thiên Chi Cao" userId="ba090e812f7bcffc" providerId="LiveId" clId="{CB4B5377-A659-47A9-80A3-736297A49190}" dt="2023-11-04T05:35:51.066" v="0" actId="47"/>
        <pc:sldMkLst>
          <pc:docMk/>
          <pc:sldMk cId="0" sldId="1818"/>
        </pc:sldMkLst>
      </pc:sldChg>
      <pc:sldChg chg="modSp mod modAnim">
        <pc:chgData name="Thiên Chi Cao" userId="ba090e812f7bcffc" providerId="LiveId" clId="{CB4B5377-A659-47A9-80A3-736297A49190}" dt="2023-11-04T05:37:49.303" v="19" actId="1076"/>
        <pc:sldMkLst>
          <pc:docMk/>
          <pc:sldMk cId="0" sldId="1827"/>
        </pc:sldMkLst>
        <pc:spChg chg="mod">
          <ac:chgData name="Thiên Chi Cao" userId="ba090e812f7bcffc" providerId="LiveId" clId="{CB4B5377-A659-47A9-80A3-736297A49190}" dt="2023-11-04T05:36:54.376" v="4" actId="113"/>
          <ac:spMkLst>
            <pc:docMk/>
            <pc:sldMk cId="0" sldId="1827"/>
            <ac:spMk id="3" creationId="{00000000-0000-0000-0000-000000000000}"/>
          </ac:spMkLst>
        </pc:spChg>
        <pc:spChg chg="mod">
          <ac:chgData name="Thiên Chi Cao" userId="ba090e812f7bcffc" providerId="LiveId" clId="{CB4B5377-A659-47A9-80A3-736297A49190}" dt="2023-11-04T05:37:35.367" v="18" actId="20577"/>
          <ac:spMkLst>
            <pc:docMk/>
            <pc:sldMk cId="0" sldId="1827"/>
            <ac:spMk id="4" creationId="{00000000-0000-0000-0000-000000000000}"/>
          </ac:spMkLst>
        </pc:spChg>
        <pc:spChg chg="mod">
          <ac:chgData name="Thiên Chi Cao" userId="ba090e812f7bcffc" providerId="LiveId" clId="{CB4B5377-A659-47A9-80A3-736297A49190}" dt="2023-11-04T05:36:57.256" v="5" actId="113"/>
          <ac:spMkLst>
            <pc:docMk/>
            <pc:sldMk cId="0" sldId="1827"/>
            <ac:spMk id="6" creationId="{00000000-0000-0000-0000-000000000000}"/>
          </ac:spMkLst>
        </pc:spChg>
        <pc:spChg chg="mod">
          <ac:chgData name="Thiên Chi Cao" userId="ba090e812f7bcffc" providerId="LiveId" clId="{CB4B5377-A659-47A9-80A3-736297A49190}" dt="2023-11-04T05:37:49.303" v="19" actId="1076"/>
          <ac:spMkLst>
            <pc:docMk/>
            <pc:sldMk cId="0" sldId="1827"/>
            <ac:spMk id="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F71F46-8129-4BFB-8940-E3FE33AEEE83}" type="datetimeFigureOut">
              <a:rPr lang="en-US" smtClean="0"/>
              <a:t>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84DEA-61D9-4FF0-AF08-38BFA7271A9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84DEA-61D9-4FF0-AF08-38BFA7271A98}"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54.sv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8.png"/><Relationship Id="rId7" Type="http://schemas.openxmlformats.org/officeDocument/2006/relationships/image" Target="../media/image6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8.png"/><Relationship Id="rId7" Type="http://schemas.openxmlformats.org/officeDocument/2006/relationships/image" Target="../media/image6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 Id="rId9"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8.png"/><Relationship Id="rId7" Type="http://schemas.openxmlformats.org/officeDocument/2006/relationships/image" Target="../media/image6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8.png"/><Relationship Id="rId4" Type="http://schemas.openxmlformats.org/officeDocument/2006/relationships/image" Target="../media/image59.svg"/><Relationship Id="rId9"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8.png"/><Relationship Id="rId7" Type="http://schemas.openxmlformats.org/officeDocument/2006/relationships/image" Target="../media/image6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png"/><Relationship Id="rId7" Type="http://schemas.openxmlformats.org/officeDocument/2006/relationships/image" Target="../media/image59.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4.svg"/><Relationship Id="rId4" Type="http://schemas.openxmlformats.org/officeDocument/2006/relationships/image" Target="../media/image53.png"/><Relationship Id="rId9" Type="http://schemas.openxmlformats.org/officeDocument/2006/relationships/image" Target="../media/image61.sv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3.png"/><Relationship Id="rId7" Type="http://schemas.openxmlformats.org/officeDocument/2006/relationships/image" Target="../media/image72.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svg"/><Relationship Id="rId5" Type="http://schemas.openxmlformats.org/officeDocument/2006/relationships/image" Target="../media/image70.sv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sv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2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png"/><Relationship Id="rId7" Type="http://schemas.openxmlformats.org/officeDocument/2006/relationships/image" Target="../media/image78.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54.svg"/><Relationship Id="rId4" Type="http://schemas.openxmlformats.org/officeDocument/2006/relationships/image" Target="../media/image53.png"/><Relationship Id="rId9" Type="http://schemas.openxmlformats.org/officeDocument/2006/relationships/image" Target="../media/image80.sv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7.png"/><Relationship Id="rId3" Type="http://schemas.openxmlformats.org/officeDocument/2006/relationships/image" Target="../media/image81.png"/><Relationship Id="rId7" Type="http://schemas.openxmlformats.org/officeDocument/2006/relationships/image" Target="../media/image19.png"/><Relationship Id="rId12" Type="http://schemas.openxmlformats.org/officeDocument/2006/relationships/image" Target="../media/image86.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85.png"/><Relationship Id="rId5" Type="http://schemas.openxmlformats.org/officeDocument/2006/relationships/image" Target="../media/image11.png"/><Relationship Id="rId10" Type="http://schemas.openxmlformats.org/officeDocument/2006/relationships/image" Target="../media/image84.svg"/><Relationship Id="rId4" Type="http://schemas.openxmlformats.org/officeDocument/2006/relationships/image" Target="../media/image82.svg"/><Relationship Id="rId9" Type="http://schemas.openxmlformats.org/officeDocument/2006/relationships/image" Target="../media/image83.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image" Target="../media/image2.jpeg"/><Relationship Id="rId16"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sv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sv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7.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3.png"/><Relationship Id="rId3" Type="http://schemas.openxmlformats.org/officeDocument/2006/relationships/image" Target="../media/image2.jpeg"/><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34.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23.png"/><Relationship Id="rId9" Type="http://schemas.openxmlformats.org/officeDocument/2006/relationships/image" Target="../media/image40.png"/><Relationship Id="rId14" Type="http://schemas.openxmlformats.org/officeDocument/2006/relationships/image" Target="../media/image44.png"/></Relationships>
</file>

<file path=ppt/slides/_rels/slide8.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6.png"/><Relationship Id="rId3" Type="http://schemas.openxmlformats.org/officeDocument/2006/relationships/image" Target="../media/image23.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45.png"/><Relationship Id="rId9" Type="http://schemas.openxmlformats.org/officeDocument/2006/relationships/image" Target="../media/image40.png"/><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23.png"/><Relationship Id="rId7" Type="http://schemas.openxmlformats.org/officeDocument/2006/relationships/image" Target="../media/image38.png"/><Relationship Id="rId12"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43.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45.pn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a:p>
        </p:txBody>
      </p:sp>
      <p:sp>
        <p:nvSpPr>
          <p:cNvPr id="3" name="Freeform 3"/>
          <p:cNvSpPr/>
          <p:nvPr/>
        </p:nvSpPr>
        <p:spPr>
          <a:xfrm>
            <a:off x="4291370" y="3588120"/>
            <a:ext cx="9705260" cy="4274239"/>
          </a:xfrm>
          <a:custGeom>
            <a:avLst/>
            <a:gdLst/>
            <a:ahLst/>
            <a:cxnLst/>
            <a:rect l="l" t="t" r="r" b="b"/>
            <a:pathLst>
              <a:path w="9705260" h="4274239">
                <a:moveTo>
                  <a:pt x="0" y="0"/>
                </a:moveTo>
                <a:lnTo>
                  <a:pt x="9705260" y="0"/>
                </a:lnTo>
                <a:lnTo>
                  <a:pt x="9705260" y="4274238"/>
                </a:lnTo>
                <a:lnTo>
                  <a:pt x="0" y="4274238"/>
                </a:lnTo>
                <a:lnTo>
                  <a:pt x="0" y="0"/>
                </a:lnTo>
                <a:close/>
              </a:path>
            </a:pathLst>
          </a:custGeom>
          <a:blipFill>
            <a:blip r:embed="rId4"/>
            <a:stretch>
              <a:fillRect l="-16157" t="-92539"/>
            </a:stretch>
          </a:blipFill>
        </p:spPr>
        <p:txBody>
          <a:bodyPr/>
          <a:lstStyle/>
          <a:p>
            <a:endParaRPr lang="en-US"/>
          </a:p>
        </p:txBody>
      </p:sp>
      <p:sp>
        <p:nvSpPr>
          <p:cNvPr id="4" name="Freeform 4"/>
          <p:cNvSpPr/>
          <p:nvPr/>
        </p:nvSpPr>
        <p:spPr>
          <a:xfrm rot="-3026566">
            <a:off x="2743604" y="2404370"/>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5223529" y="4735554"/>
            <a:ext cx="7840942" cy="1461747"/>
          </a:xfrm>
          <a:prstGeom prst="rect">
            <a:avLst/>
          </a:prstGeom>
        </p:spPr>
        <p:txBody>
          <a:bodyPr lIns="0" tIns="0" rIns="0" bIns="0" rtlCol="0" anchor="t">
            <a:spAutoFit/>
          </a:bodyPr>
          <a:lstStyle/>
          <a:p>
            <a:pPr algn="ctr">
              <a:lnSpc>
                <a:spcPts val="11870"/>
              </a:lnSpc>
            </a:pPr>
            <a:r>
              <a:rPr lang="vi-VN" sz="9600" b="1" dirty="0">
                <a:solidFill>
                  <a:srgbClr val="000000"/>
                </a:solidFill>
                <a:latin typeface="+mj-lt"/>
              </a:rPr>
              <a:t>NHÓM 5</a:t>
            </a:r>
            <a:endParaRPr lang="en-US" sz="9600" b="1" dirty="0">
              <a:solidFill>
                <a:srgbClr val="000000"/>
              </a:solidFill>
              <a:latin typeface="+mj-lt"/>
            </a:endParaRPr>
          </a:p>
        </p:txBody>
      </p:sp>
      <p:sp>
        <p:nvSpPr>
          <p:cNvPr id="6" name="Freeform 6"/>
          <p:cNvSpPr/>
          <p:nvPr/>
        </p:nvSpPr>
        <p:spPr>
          <a:xfrm rot="7671314">
            <a:off x="11833594" y="5972294"/>
            <a:ext cx="3728345" cy="2367499"/>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6" name="Freeform 6"/>
          <p:cNvSpPr/>
          <p:nvPr/>
        </p:nvSpPr>
        <p:spPr>
          <a:xfrm>
            <a:off x="8218265" y="979732"/>
            <a:ext cx="9658438" cy="8690848"/>
          </a:xfrm>
          <a:custGeom>
            <a:avLst/>
            <a:gdLst/>
            <a:ahLst/>
            <a:cxnLst/>
            <a:rect l="l" t="t" r="r" b="b"/>
            <a:pathLst>
              <a:path w="4368814" h="6019297">
                <a:moveTo>
                  <a:pt x="0" y="0"/>
                </a:moveTo>
                <a:lnTo>
                  <a:pt x="4368815" y="0"/>
                </a:lnTo>
                <a:lnTo>
                  <a:pt x="4368815"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r="-55779" b="-44261"/>
            </a:stretch>
          </a:blipFill>
        </p:spPr>
        <p:txBody>
          <a:bodyPr/>
          <a:lstStyle/>
          <a:p>
            <a:endParaRPr lang="en-US"/>
          </a:p>
        </p:txBody>
      </p:sp>
      <p:sp>
        <p:nvSpPr>
          <p:cNvPr id="8" name="Freeform 8"/>
          <p:cNvSpPr/>
          <p:nvPr/>
        </p:nvSpPr>
        <p:spPr>
          <a:xfrm>
            <a:off x="709023" y="213775"/>
            <a:ext cx="7244285" cy="8690848"/>
          </a:xfrm>
          <a:custGeom>
            <a:avLst/>
            <a:gdLst/>
            <a:ahLst/>
            <a:cxnLst/>
            <a:rect l="l" t="t" r="r" b="b"/>
            <a:pathLst>
              <a:path w="4368814" h="6019297">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r="-55779" b="-44261"/>
            </a:stretch>
          </a:blipFill>
        </p:spPr>
        <p:txBody>
          <a:bodyPr/>
          <a:lstStyle/>
          <a:p>
            <a:endParaRPr lang="en-US"/>
          </a:p>
        </p:txBody>
      </p:sp>
      <p:sp>
        <p:nvSpPr>
          <p:cNvPr id="10" name="TextBox 10"/>
          <p:cNvSpPr txBox="1"/>
          <p:nvPr/>
        </p:nvSpPr>
        <p:spPr>
          <a:xfrm>
            <a:off x="1961732" y="1456117"/>
            <a:ext cx="4441282" cy="954107"/>
          </a:xfrm>
          <a:prstGeom prst="rect">
            <a:avLst/>
          </a:prstGeom>
        </p:spPr>
        <p:txBody>
          <a:bodyPr wrap="square" lIns="0" tIns="0" rIns="0" bIns="0" rtlCol="0" anchor="t">
            <a:spAutoFit/>
          </a:bodyPr>
          <a:lstStyle/>
          <a:p>
            <a:pPr algn="ctr">
              <a:lnSpc>
                <a:spcPts val="6970"/>
              </a:lnSpc>
            </a:pPr>
            <a:r>
              <a:rPr lang="vi-VN" sz="8500" b="1" dirty="0">
                <a:latin typeface="+mj-lt"/>
              </a:rPr>
              <a:t>Ưu Điểm</a:t>
            </a:r>
            <a:endParaRPr lang="en-US" sz="8500" b="1" dirty="0">
              <a:latin typeface="+mj-lt"/>
            </a:endParaRPr>
          </a:p>
        </p:txBody>
      </p:sp>
      <p:sp>
        <p:nvSpPr>
          <p:cNvPr id="11" name="TextBox 11"/>
          <p:cNvSpPr txBox="1"/>
          <p:nvPr/>
        </p:nvSpPr>
        <p:spPr>
          <a:xfrm>
            <a:off x="9995758" y="2236976"/>
            <a:ext cx="5867400" cy="954107"/>
          </a:xfrm>
          <a:prstGeom prst="rect">
            <a:avLst/>
          </a:prstGeom>
        </p:spPr>
        <p:txBody>
          <a:bodyPr wrap="square" lIns="0" tIns="0" rIns="0" bIns="0" rtlCol="0" anchor="t">
            <a:spAutoFit/>
          </a:bodyPr>
          <a:lstStyle>
            <a:defPPr>
              <a:defRPr lang="en-US"/>
            </a:defPPr>
            <a:lvl1pPr algn="ctr">
              <a:lnSpc>
                <a:spcPts val="6970"/>
              </a:lnSpc>
              <a:defRPr sz="8500" b="1">
                <a:latin typeface="+mj-lt"/>
              </a:defRPr>
            </a:lvl1pPr>
          </a:lstStyle>
          <a:p>
            <a:r>
              <a:rPr lang="vi-VN" dirty="0"/>
              <a:t>Nhược Điểm</a:t>
            </a:r>
            <a:endParaRPr lang="en-US" dirty="0"/>
          </a:p>
        </p:txBody>
      </p:sp>
      <p:sp>
        <p:nvSpPr>
          <p:cNvPr id="13" name="Freeform 13"/>
          <p:cNvSpPr/>
          <p:nvPr/>
        </p:nvSpPr>
        <p:spPr>
          <a:xfrm rot="506993" flipH="1" flipV="1">
            <a:off x="-1115682" y="8802898"/>
            <a:ext cx="4418750" cy="1735364"/>
          </a:xfrm>
          <a:custGeom>
            <a:avLst/>
            <a:gdLst/>
            <a:ahLst/>
            <a:cxnLst/>
            <a:rect l="l" t="t" r="r" b="b"/>
            <a:pathLst>
              <a:path w="4418750" h="1735364">
                <a:moveTo>
                  <a:pt x="4418750" y="0"/>
                </a:moveTo>
                <a:lnTo>
                  <a:pt x="0" y="0"/>
                </a:lnTo>
                <a:lnTo>
                  <a:pt x="0" y="1735364"/>
                </a:lnTo>
                <a:lnTo>
                  <a:pt x="4418750" y="1735364"/>
                </a:lnTo>
                <a:lnTo>
                  <a:pt x="441875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rot="21235201">
            <a:off x="12389006" y="-177620"/>
            <a:ext cx="7694698" cy="1250925"/>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 name="TextBox 2"/>
          <p:cNvSpPr txBox="1"/>
          <p:nvPr/>
        </p:nvSpPr>
        <p:spPr>
          <a:xfrm>
            <a:off x="801245" y="2669309"/>
            <a:ext cx="6654846" cy="5632311"/>
          </a:xfrm>
          <a:prstGeom prst="rect">
            <a:avLst/>
          </a:prstGeom>
          <a:noFill/>
        </p:spPr>
        <p:txBody>
          <a:bodyPr wrap="square" rtlCol="0">
            <a:spAutoFit/>
          </a:bodyPr>
          <a:lstStyle/>
          <a:p>
            <a:pPr marL="857250" indent="-857250">
              <a:buFont typeface="Times New Roman" panose="02020603050405020304" pitchFamily="18" charset="0"/>
              <a:buChar char="‣"/>
            </a:pPr>
            <a:r>
              <a:rPr lang="vi-VN" sz="6000" dirty="0">
                <a:latin typeface="+mj-lt"/>
              </a:rPr>
              <a:t>Phù hợp với hệ thống chia sẻ thời gian</a:t>
            </a:r>
          </a:p>
          <a:p>
            <a:pPr marL="857250" indent="-857250">
              <a:buFont typeface="Times New Roman" panose="02020603050405020304" pitchFamily="18" charset="0"/>
              <a:buChar char="‣"/>
            </a:pPr>
            <a:r>
              <a:rPr lang="vi-VN" sz="6000" dirty="0">
                <a:latin typeface="+mj-lt"/>
              </a:rPr>
              <a:t>Loại bỏ được hiện tượng độc chiếm CPU</a:t>
            </a:r>
            <a:endParaRPr lang="en-US" sz="6000" dirty="0">
              <a:latin typeface="+mj-lt"/>
            </a:endParaRPr>
          </a:p>
        </p:txBody>
      </p:sp>
      <p:sp>
        <p:nvSpPr>
          <p:cNvPr id="4" name="TextBox 3"/>
          <p:cNvSpPr txBox="1"/>
          <p:nvPr/>
        </p:nvSpPr>
        <p:spPr>
          <a:xfrm>
            <a:off x="8509643" y="3341043"/>
            <a:ext cx="9367060" cy="4708981"/>
          </a:xfrm>
          <a:prstGeom prst="rect">
            <a:avLst/>
          </a:prstGeom>
          <a:noFill/>
        </p:spPr>
        <p:txBody>
          <a:bodyPr wrap="square" rtlCol="0">
            <a:spAutoFit/>
          </a:bodyPr>
          <a:lstStyle/>
          <a:p>
            <a:r>
              <a:rPr lang="vi-VN" sz="6000" dirty="0">
                <a:latin typeface="Times New Roman" panose="02020603050405020304" pitchFamily="18" charset="0"/>
                <a:cs typeface="Times New Roman" panose="02020603050405020304" pitchFamily="18" charset="0"/>
              </a:rPr>
              <a:t>Phụ thuộc vào </a:t>
            </a:r>
            <a:r>
              <a:rPr lang="en-US" sz="6000" dirty="0">
                <a:latin typeface="Times New Roman" panose="02020603050405020304" pitchFamily="18" charset="0"/>
                <a:cs typeface="Times New Roman" panose="02020603050405020304" pitchFamily="18" charset="0"/>
              </a:rPr>
              <a:t>Q</a:t>
            </a:r>
            <a:r>
              <a:rPr lang="vi-VN" sz="6000" dirty="0">
                <a:latin typeface="Times New Roman" panose="02020603050405020304" pitchFamily="18" charset="0"/>
                <a:cs typeface="Times New Roman" panose="02020603050405020304" pitchFamily="18" charset="0"/>
              </a:rPr>
              <a:t>uantum</a:t>
            </a:r>
          </a:p>
          <a:p>
            <a:pPr marL="685800" indent="-685800">
              <a:buFont typeface="Times New Roman" panose="02020603050405020304" pitchFamily="18" charset="0"/>
              <a:buChar char="‣"/>
            </a:pPr>
            <a:r>
              <a:rPr lang="vi-VN" sz="6000" i="1" dirty="0">
                <a:latin typeface="Times New Roman" panose="02020603050405020304" pitchFamily="18" charset="0"/>
                <a:cs typeface="Times New Roman" panose="02020603050405020304" pitchFamily="18" charset="0"/>
              </a:rPr>
              <a:t>Q quá lớn </a:t>
            </a:r>
            <a:r>
              <a:rPr lang="vi-VN" sz="6000" dirty="0">
                <a:latin typeface="Times New Roman" panose="02020603050405020304" pitchFamily="18" charset="0"/>
                <a:cs typeface="Times New Roman" panose="02020603050405020304" pitchFamily="18" charset="0"/>
              </a:rPr>
              <a:t>=&gt; FCFS</a:t>
            </a:r>
          </a:p>
          <a:p>
            <a:pPr marL="685800" indent="-685800">
              <a:buFont typeface="Times New Roman" panose="02020603050405020304" pitchFamily="18" charset="0"/>
              <a:buChar char="‣"/>
            </a:pPr>
            <a:r>
              <a:rPr lang="vi-VN" sz="6000" i="1" dirty="0">
                <a:latin typeface="Times New Roman" panose="02020603050405020304" pitchFamily="18" charset="0"/>
                <a:cs typeface="Times New Roman" panose="02020603050405020304" pitchFamily="18" charset="0"/>
              </a:rPr>
              <a:t>Q quá nhỏ </a:t>
            </a:r>
            <a:r>
              <a:rPr lang="vi-VN" sz="6000" dirty="0">
                <a:latin typeface="Times New Roman" panose="02020603050405020304" pitchFamily="18" charset="0"/>
                <a:cs typeface="Times New Roman" panose="02020603050405020304" pitchFamily="18" charset="0"/>
              </a:rPr>
              <a:t>=&gt; </a:t>
            </a:r>
            <a:r>
              <a:rPr lang="en-US" sz="6000" dirty="0" err="1">
                <a:latin typeface="Times New Roman" panose="02020603050405020304" pitchFamily="18" charset="0"/>
                <a:cs typeface="Times New Roman" panose="02020603050405020304" pitchFamily="18" charset="0"/>
              </a:rPr>
              <a:t>số</a:t>
            </a:r>
            <a:r>
              <a:rPr lang="en-US" sz="6000" dirty="0">
                <a:latin typeface="Times New Roman" panose="02020603050405020304" pitchFamily="18" charset="0"/>
                <a:cs typeface="Times New Roman" panose="02020603050405020304" pitchFamily="18" charset="0"/>
              </a:rPr>
              <a:t> </a:t>
            </a:r>
            <a:r>
              <a:rPr lang="en-US" sz="6000" dirty="0" err="1">
                <a:latin typeface="Times New Roman" panose="02020603050405020304" pitchFamily="18" charset="0"/>
                <a:cs typeface="Times New Roman" panose="02020603050405020304" pitchFamily="18" charset="0"/>
              </a:rPr>
              <a:t>lần</a:t>
            </a:r>
            <a:r>
              <a:rPr lang="en-US" sz="6000" dirty="0">
                <a:latin typeface="Times New Roman" panose="02020603050405020304" pitchFamily="18" charset="0"/>
                <a:cs typeface="Times New Roman" panose="02020603050405020304" pitchFamily="18" charset="0"/>
              </a:rPr>
              <a:t> </a:t>
            </a:r>
            <a:r>
              <a:rPr lang="en-US" sz="6000" dirty="0" err="1">
                <a:latin typeface="Times New Roman" panose="02020603050405020304" pitchFamily="18" charset="0"/>
                <a:cs typeface="Times New Roman" panose="02020603050405020304" pitchFamily="18" charset="0"/>
              </a:rPr>
              <a:t>chuyển</a:t>
            </a:r>
            <a:r>
              <a:rPr lang="en-US" sz="6000" dirty="0">
                <a:latin typeface="Times New Roman" panose="02020603050405020304" pitchFamily="18" charset="0"/>
                <a:cs typeface="Times New Roman" panose="02020603050405020304" pitchFamily="18" charset="0"/>
              </a:rPr>
              <a:t> </a:t>
            </a:r>
            <a:r>
              <a:rPr lang="en-US" sz="6000" dirty="0" err="1">
                <a:latin typeface="Times New Roman" panose="02020603050405020304" pitchFamily="18" charset="0"/>
                <a:cs typeface="Times New Roman" panose="02020603050405020304" pitchFamily="18" charset="0"/>
              </a:rPr>
              <a:t>ngữ</a:t>
            </a:r>
            <a:r>
              <a:rPr lang="en-US" sz="6000" dirty="0">
                <a:latin typeface="Times New Roman" panose="02020603050405020304" pitchFamily="18" charset="0"/>
                <a:cs typeface="Times New Roman" panose="02020603050405020304" pitchFamily="18" charset="0"/>
              </a:rPr>
              <a:t> </a:t>
            </a:r>
            <a:r>
              <a:rPr lang="en-US" sz="6000" dirty="0" err="1">
                <a:latin typeface="Times New Roman" panose="02020603050405020304" pitchFamily="18" charset="0"/>
                <a:cs typeface="Times New Roman" panose="02020603050405020304" pitchFamily="18" charset="0"/>
              </a:rPr>
              <a:t>cảnh</a:t>
            </a:r>
            <a:r>
              <a:rPr lang="en-US" sz="6000" dirty="0">
                <a:latin typeface="Times New Roman" panose="02020603050405020304" pitchFamily="18" charset="0"/>
                <a:cs typeface="Times New Roman" panose="02020603050405020304" pitchFamily="18" charset="0"/>
              </a:rPr>
              <a:t> </a:t>
            </a:r>
            <a:r>
              <a:rPr lang="en-US" sz="6000" dirty="0" err="1">
                <a:latin typeface="Times New Roman" panose="02020603050405020304" pitchFamily="18" charset="0"/>
                <a:cs typeface="Times New Roman" panose="02020603050405020304" pitchFamily="18" charset="0"/>
              </a:rPr>
              <a:t>nhiều</a:t>
            </a:r>
            <a:r>
              <a:rPr lang="en-US" sz="6000" dirty="0">
                <a:latin typeface="Times New Roman" panose="02020603050405020304" pitchFamily="18" charset="0"/>
                <a:cs typeface="Times New Roman" panose="02020603050405020304" pitchFamily="18" charset="0"/>
              </a:rPr>
              <a:t>, </a:t>
            </a:r>
            <a:r>
              <a:rPr lang="en-US" sz="6000" dirty="0" err="1">
                <a:latin typeface="Times New Roman" panose="02020603050405020304" pitchFamily="18" charset="0"/>
                <a:cs typeface="Times New Roman" panose="02020603050405020304" pitchFamily="18" charset="0"/>
              </a:rPr>
              <a:t>làm</a:t>
            </a:r>
            <a:r>
              <a:rPr lang="en-US" sz="6000" dirty="0">
                <a:latin typeface="Times New Roman" panose="02020603050405020304" pitchFamily="18" charset="0"/>
                <a:cs typeface="Times New Roman" panose="02020603050405020304" pitchFamily="18" charset="0"/>
              </a:rPr>
              <a:t> </a:t>
            </a:r>
            <a:r>
              <a:rPr lang="en-US" sz="6000" dirty="0" err="1">
                <a:latin typeface="Times New Roman" panose="02020603050405020304" pitchFamily="18" charset="0"/>
                <a:cs typeface="Times New Roman" panose="02020603050405020304" pitchFamily="18" charset="0"/>
              </a:rPr>
              <a:t>giảm</a:t>
            </a:r>
            <a:r>
              <a:rPr lang="en-US" sz="6000" dirty="0">
                <a:latin typeface="Times New Roman" panose="02020603050405020304" pitchFamily="18" charset="0"/>
                <a:cs typeface="Times New Roman" panose="02020603050405020304" pitchFamily="18" charset="0"/>
              </a:rPr>
              <a:t> </a:t>
            </a:r>
            <a:r>
              <a:rPr lang="en-US" sz="6000" dirty="0" err="1">
                <a:latin typeface="Times New Roman" panose="02020603050405020304" pitchFamily="18" charset="0"/>
                <a:cs typeface="Times New Roman" panose="02020603050405020304" pitchFamily="18" charset="0"/>
              </a:rPr>
              <a:t>hiệu</a:t>
            </a:r>
            <a:r>
              <a:rPr lang="en-US" sz="6000" dirty="0">
                <a:latin typeface="Times New Roman" panose="02020603050405020304" pitchFamily="18" charset="0"/>
                <a:cs typeface="Times New Roman" panose="02020603050405020304" pitchFamily="18" charset="0"/>
              </a:rPr>
              <a:t> </a:t>
            </a:r>
            <a:r>
              <a:rPr lang="en-US" sz="6000" dirty="0" err="1">
                <a:latin typeface="Times New Roman" panose="02020603050405020304" pitchFamily="18" charset="0"/>
                <a:cs typeface="Times New Roman" panose="02020603050405020304" pitchFamily="18" charset="0"/>
              </a:rPr>
              <a:t>năng</a:t>
            </a:r>
            <a:endParaRPr lang="en-US" sz="6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circle(out)">
                                      <p:cBhvr>
                                        <p:cTn id="17" dur="20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wipe(left)">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wipe(left)">
                                      <p:cBhvr>
                                        <p:cTn id="2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p:cNvSpPr/>
          <p:nvPr/>
        </p:nvSpPr>
        <p:spPr>
          <a:xfrm>
            <a:off x="4291370" y="3588120"/>
            <a:ext cx="9705260" cy="4274239"/>
          </a:xfrm>
          <a:custGeom>
            <a:avLst/>
            <a:gdLst/>
            <a:ahLst/>
            <a:cxnLst/>
            <a:rect l="l" t="t" r="r" b="b"/>
            <a:pathLst>
              <a:path w="9705260" h="4274239">
                <a:moveTo>
                  <a:pt x="0" y="0"/>
                </a:moveTo>
                <a:lnTo>
                  <a:pt x="9705260" y="0"/>
                </a:lnTo>
                <a:lnTo>
                  <a:pt x="9705260" y="4274238"/>
                </a:lnTo>
                <a:lnTo>
                  <a:pt x="0" y="4274238"/>
                </a:lnTo>
                <a:lnTo>
                  <a:pt x="0" y="0"/>
                </a:lnTo>
                <a:close/>
              </a:path>
            </a:pathLst>
          </a:custGeom>
          <a:blipFill>
            <a:blip r:embed="rId3"/>
            <a:stretch>
              <a:fillRect l="-16157" t="-92539"/>
            </a:stretch>
          </a:blipFill>
        </p:spPr>
        <p:txBody>
          <a:bodyPr/>
          <a:lstStyle/>
          <a:p>
            <a:endParaRPr lang="en-US"/>
          </a:p>
        </p:txBody>
      </p:sp>
      <p:sp>
        <p:nvSpPr>
          <p:cNvPr id="4" name="Freeform 4"/>
          <p:cNvSpPr/>
          <p:nvPr/>
        </p:nvSpPr>
        <p:spPr>
          <a:xfrm rot="721296">
            <a:off x="6325472" y="5529041"/>
            <a:ext cx="5637056" cy="1434887"/>
          </a:xfrm>
          <a:custGeom>
            <a:avLst/>
            <a:gdLst/>
            <a:ahLst/>
            <a:cxnLst/>
            <a:rect l="l" t="t" r="r" b="b"/>
            <a:pathLst>
              <a:path w="5637056" h="1434887">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3687259" y="4768977"/>
            <a:ext cx="10913483" cy="1077026"/>
          </a:xfrm>
          <a:prstGeom prst="rect">
            <a:avLst/>
          </a:prstGeom>
        </p:spPr>
        <p:txBody>
          <a:bodyPr lIns="0" tIns="0" rIns="0" bIns="0" rtlCol="0" anchor="t">
            <a:spAutoFit/>
          </a:bodyPr>
          <a:lstStyle/>
          <a:p>
            <a:pPr algn="ctr">
              <a:lnSpc>
                <a:spcPts val="7870"/>
              </a:lnSpc>
            </a:pPr>
            <a:r>
              <a:rPr lang="vi-VN" sz="9600" b="1" dirty="0">
                <a:solidFill>
                  <a:srgbClr val="000000"/>
                </a:solidFill>
                <a:latin typeface="+mj-lt"/>
              </a:rPr>
              <a:t>Ví Dụ</a:t>
            </a:r>
            <a:endParaRPr lang="en-US" sz="9600" b="1" dirty="0">
              <a:solidFill>
                <a:srgbClr val="000000"/>
              </a:solidFill>
              <a:latin typeface="+mj-lt"/>
            </a:endParaRPr>
          </a:p>
        </p:txBody>
      </p:sp>
      <p:sp>
        <p:nvSpPr>
          <p:cNvPr id="8" name="Freeform 4"/>
          <p:cNvSpPr/>
          <p:nvPr/>
        </p:nvSpPr>
        <p:spPr>
          <a:xfrm rot="2698883">
            <a:off x="10859361" y="3231593"/>
            <a:ext cx="4947445" cy="1942997"/>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6"/>
            <a:stretch>
              <a:fillRect/>
            </a:stretch>
          </a:blipFill>
        </p:spPr>
        <p:txBody>
          <a:bodyPr/>
          <a:lstStyle/>
          <a:p>
            <a:endParaRPr lang="en-US"/>
          </a:p>
        </p:txBody>
      </p:sp>
      <p:sp>
        <p:nvSpPr>
          <p:cNvPr id="9" name="Freeform 7"/>
          <p:cNvSpPr/>
          <p:nvPr/>
        </p:nvSpPr>
        <p:spPr>
          <a:xfrm>
            <a:off x="2824278" y="5915481"/>
            <a:ext cx="3281277" cy="3239516"/>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pic>
        <p:nvPicPr>
          <p:cNvPr id="12" name="Picture 11"/>
          <p:cNvPicPr>
            <a:picLocks noChangeAspect="1"/>
          </p:cNvPicPr>
          <p:nvPr/>
        </p:nvPicPr>
        <p:blipFill>
          <a:blip r:embed="rId3"/>
          <a:stretch>
            <a:fillRect/>
          </a:stretch>
        </p:blipFill>
        <p:spPr>
          <a:xfrm>
            <a:off x="877107" y="793627"/>
            <a:ext cx="16533785" cy="8699746"/>
          </a:xfrm>
          <a:prstGeom prst="rect">
            <a:avLst/>
          </a:prstGeom>
        </p:spPr>
      </p:pic>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aphicFrame>
        <p:nvGraphicFramePr>
          <p:cNvPr id="13" name="Table 12"/>
          <p:cNvGraphicFramePr>
            <a:graphicFrameLocks noGrp="1"/>
          </p:cNvGraphicFramePr>
          <p:nvPr/>
        </p:nvGraphicFramePr>
        <p:xfrm>
          <a:off x="1879313" y="1790700"/>
          <a:ext cx="14401800" cy="5651900"/>
        </p:xfrm>
        <a:graphic>
          <a:graphicData uri="http://schemas.openxmlformats.org/drawingml/2006/table">
            <a:tbl>
              <a:tblPr firstRow="1" bandRow="1">
                <a:tableStyleId>{073A0DAA-6AF3-43AB-8588-CEC1D06C72B9}</a:tableStyleId>
              </a:tblPr>
              <a:tblGrid>
                <a:gridCol w="4800600">
                  <a:extLst>
                    <a:ext uri="{9D8B030D-6E8A-4147-A177-3AD203B41FA5}">
                      <a16:colId xmlns:a16="http://schemas.microsoft.com/office/drawing/2014/main" val="20000"/>
                    </a:ext>
                  </a:extLst>
                </a:gridCol>
                <a:gridCol w="4800600">
                  <a:extLst>
                    <a:ext uri="{9D8B030D-6E8A-4147-A177-3AD203B41FA5}">
                      <a16:colId xmlns:a16="http://schemas.microsoft.com/office/drawing/2014/main" val="20001"/>
                    </a:ext>
                  </a:extLst>
                </a:gridCol>
                <a:gridCol w="4800600">
                  <a:extLst>
                    <a:ext uri="{9D8B030D-6E8A-4147-A177-3AD203B41FA5}">
                      <a16:colId xmlns:a16="http://schemas.microsoft.com/office/drawing/2014/main" val="20002"/>
                    </a:ext>
                  </a:extLst>
                </a:gridCol>
              </a:tblGrid>
              <a:tr h="1412975">
                <a:tc>
                  <a:txBody>
                    <a:bodyPr/>
                    <a:lstStyle/>
                    <a:p>
                      <a:pPr algn="ctr"/>
                      <a:r>
                        <a:rPr lang="vi-VN" sz="4800" b="1" dirty="0">
                          <a:latin typeface="+mj-lt"/>
                        </a:rPr>
                        <a:t>Tiến Trình</a:t>
                      </a:r>
                    </a:p>
                  </a:txBody>
                  <a:tcPr anchor="ctr"/>
                </a:tc>
                <a:tc>
                  <a:txBody>
                    <a:bodyPr/>
                    <a:lstStyle/>
                    <a:p>
                      <a:pPr algn="ctr"/>
                      <a:r>
                        <a:rPr lang="vi-VN" sz="4800" b="1" dirty="0">
                          <a:latin typeface="+mj-lt"/>
                        </a:rPr>
                        <a:t>Thời Gian Đến</a:t>
                      </a:r>
                      <a:endParaRPr lang="en-US" sz="4800" b="1" dirty="0">
                        <a:latin typeface="+mj-lt"/>
                      </a:endParaRPr>
                    </a:p>
                  </a:txBody>
                  <a:tcPr anchor="ctr"/>
                </a:tc>
                <a:tc>
                  <a:txBody>
                    <a:bodyPr/>
                    <a:lstStyle/>
                    <a:p>
                      <a:pPr algn="ctr"/>
                      <a:r>
                        <a:rPr lang="vi-VN" sz="4800" b="1" dirty="0">
                          <a:latin typeface="+mj-lt"/>
                        </a:rPr>
                        <a:t>Thời Gian Xử Lý</a:t>
                      </a:r>
                      <a:endParaRPr lang="en-US" sz="4800" b="1" dirty="0">
                        <a:latin typeface="+mj-lt"/>
                      </a:endParaRPr>
                    </a:p>
                  </a:txBody>
                  <a:tcPr anchor="ctr"/>
                </a:tc>
                <a:extLst>
                  <a:ext uri="{0D108BD9-81ED-4DB2-BD59-A6C34878D82A}">
                    <a16:rowId xmlns:a16="http://schemas.microsoft.com/office/drawing/2014/main" val="10000"/>
                  </a:ext>
                </a:extLst>
              </a:tr>
              <a:tr h="1412975">
                <a:tc>
                  <a:txBody>
                    <a:bodyPr/>
                    <a:lstStyle/>
                    <a:p>
                      <a:pPr algn="ctr"/>
                      <a:r>
                        <a:rPr lang="vi-VN" sz="4800" b="1" dirty="0">
                          <a:latin typeface="+mj-lt"/>
                        </a:rPr>
                        <a:t>P1</a:t>
                      </a:r>
                      <a:endParaRPr lang="en-US" sz="4800" b="1" dirty="0">
                        <a:latin typeface="+mj-lt"/>
                      </a:endParaRPr>
                    </a:p>
                  </a:txBody>
                  <a:tcPr anchor="ctr"/>
                </a:tc>
                <a:tc>
                  <a:txBody>
                    <a:bodyPr/>
                    <a:lstStyle/>
                    <a:p>
                      <a:pPr algn="ctr"/>
                      <a:r>
                        <a:rPr lang="vi-VN" sz="4800" b="1" dirty="0">
                          <a:latin typeface="+mj-lt"/>
                        </a:rPr>
                        <a:t>0</a:t>
                      </a:r>
                      <a:endParaRPr lang="en-US" sz="4800" b="1" dirty="0">
                        <a:latin typeface="+mj-lt"/>
                      </a:endParaRPr>
                    </a:p>
                  </a:txBody>
                  <a:tcPr anchor="ctr"/>
                </a:tc>
                <a:tc>
                  <a:txBody>
                    <a:bodyPr/>
                    <a:lstStyle/>
                    <a:p>
                      <a:pPr algn="ctr"/>
                      <a:r>
                        <a:rPr lang="vi-VN" sz="4800" b="1" dirty="0">
                          <a:latin typeface="+mj-lt"/>
                        </a:rPr>
                        <a:t>24</a:t>
                      </a:r>
                      <a:endParaRPr lang="en-US" sz="4800" b="1" dirty="0">
                        <a:latin typeface="+mj-lt"/>
                      </a:endParaRPr>
                    </a:p>
                  </a:txBody>
                  <a:tcPr anchor="ctr"/>
                </a:tc>
                <a:extLst>
                  <a:ext uri="{0D108BD9-81ED-4DB2-BD59-A6C34878D82A}">
                    <a16:rowId xmlns:a16="http://schemas.microsoft.com/office/drawing/2014/main" val="10001"/>
                  </a:ext>
                </a:extLst>
              </a:tr>
              <a:tr h="1412975">
                <a:tc>
                  <a:txBody>
                    <a:bodyPr/>
                    <a:lstStyle/>
                    <a:p>
                      <a:pPr algn="ctr"/>
                      <a:r>
                        <a:rPr lang="vi-VN" sz="4800" b="1" dirty="0">
                          <a:latin typeface="+mj-lt"/>
                        </a:rPr>
                        <a:t>P2</a:t>
                      </a:r>
                      <a:endParaRPr lang="en-US" sz="4800" b="1" dirty="0">
                        <a:latin typeface="+mj-lt"/>
                      </a:endParaRPr>
                    </a:p>
                  </a:txBody>
                  <a:tcPr anchor="ctr"/>
                </a:tc>
                <a:tc>
                  <a:txBody>
                    <a:bodyPr/>
                    <a:lstStyle/>
                    <a:p>
                      <a:pPr algn="ctr"/>
                      <a:r>
                        <a:rPr lang="vi-VN" sz="4800" b="1" dirty="0">
                          <a:latin typeface="+mj-lt"/>
                        </a:rPr>
                        <a:t>1</a:t>
                      </a:r>
                      <a:endParaRPr lang="en-US" sz="4800" b="1" dirty="0">
                        <a:latin typeface="+mj-lt"/>
                      </a:endParaRPr>
                    </a:p>
                  </a:txBody>
                  <a:tcPr anchor="ctr"/>
                </a:tc>
                <a:tc>
                  <a:txBody>
                    <a:bodyPr/>
                    <a:lstStyle/>
                    <a:p>
                      <a:pPr algn="ctr"/>
                      <a:r>
                        <a:rPr lang="vi-VN" sz="4800" b="1" dirty="0">
                          <a:latin typeface="+mj-lt"/>
                        </a:rPr>
                        <a:t>3</a:t>
                      </a:r>
                      <a:endParaRPr lang="en-US" sz="4800" b="1" dirty="0">
                        <a:latin typeface="+mj-lt"/>
                      </a:endParaRPr>
                    </a:p>
                  </a:txBody>
                  <a:tcPr anchor="ctr"/>
                </a:tc>
                <a:extLst>
                  <a:ext uri="{0D108BD9-81ED-4DB2-BD59-A6C34878D82A}">
                    <a16:rowId xmlns:a16="http://schemas.microsoft.com/office/drawing/2014/main" val="10002"/>
                  </a:ext>
                </a:extLst>
              </a:tr>
              <a:tr h="1412975">
                <a:tc>
                  <a:txBody>
                    <a:bodyPr/>
                    <a:lstStyle/>
                    <a:p>
                      <a:pPr algn="ctr"/>
                      <a:r>
                        <a:rPr lang="vi-VN" sz="4800" b="1" dirty="0">
                          <a:latin typeface="+mj-lt"/>
                        </a:rPr>
                        <a:t>P3</a:t>
                      </a:r>
                      <a:endParaRPr lang="en-US" sz="4800" b="1" dirty="0">
                        <a:latin typeface="+mj-lt"/>
                      </a:endParaRPr>
                    </a:p>
                  </a:txBody>
                  <a:tcPr anchor="ctr"/>
                </a:tc>
                <a:tc>
                  <a:txBody>
                    <a:bodyPr/>
                    <a:lstStyle/>
                    <a:p>
                      <a:pPr algn="ctr"/>
                      <a:r>
                        <a:rPr lang="vi-VN" sz="4800" b="1" dirty="0">
                          <a:latin typeface="+mj-lt"/>
                        </a:rPr>
                        <a:t>2</a:t>
                      </a:r>
                      <a:endParaRPr lang="en-US" sz="4800" b="1" dirty="0">
                        <a:latin typeface="+mj-lt"/>
                      </a:endParaRPr>
                    </a:p>
                  </a:txBody>
                  <a:tcPr anchor="ctr"/>
                </a:tc>
                <a:tc>
                  <a:txBody>
                    <a:bodyPr/>
                    <a:lstStyle/>
                    <a:p>
                      <a:pPr algn="ctr"/>
                      <a:r>
                        <a:rPr lang="vi-VN" sz="4800" b="1" dirty="0">
                          <a:latin typeface="+mj-lt"/>
                        </a:rPr>
                        <a:t>3</a:t>
                      </a:r>
                      <a:endParaRPr lang="en-US" sz="4800" b="1" dirty="0">
                        <a:latin typeface="+mj-lt"/>
                      </a:endParaRPr>
                    </a:p>
                  </a:txBody>
                  <a:tcPr anchor="ct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1894060" y="8125460"/>
          <a:ext cx="9612140" cy="762000"/>
        </p:xfrm>
        <a:graphic>
          <a:graphicData uri="http://schemas.openxmlformats.org/drawingml/2006/table">
            <a:tbl>
              <a:tblPr firstRow="1" bandRow="1">
                <a:tableStyleId>{5940675A-B579-460E-94D1-54222C63F5DA}</a:tableStyleId>
              </a:tblPr>
              <a:tblGrid>
                <a:gridCol w="4887740">
                  <a:extLst>
                    <a:ext uri="{9D8B030D-6E8A-4147-A177-3AD203B41FA5}">
                      <a16:colId xmlns:a16="http://schemas.microsoft.com/office/drawing/2014/main" val="20000"/>
                    </a:ext>
                  </a:extLst>
                </a:gridCol>
                <a:gridCol w="4724400">
                  <a:extLst>
                    <a:ext uri="{9D8B030D-6E8A-4147-A177-3AD203B41FA5}">
                      <a16:colId xmlns:a16="http://schemas.microsoft.com/office/drawing/2014/main" val="20001"/>
                    </a:ext>
                  </a:extLst>
                </a:gridCol>
              </a:tblGrid>
              <a:tr h="370840">
                <a:tc>
                  <a:txBody>
                    <a:bodyPr/>
                    <a:lstStyle/>
                    <a:p>
                      <a:pPr algn="ctr"/>
                      <a:r>
                        <a:rPr lang="vi-VN" sz="4400" b="1" dirty="0"/>
                        <a:t>Quantum</a:t>
                      </a:r>
                      <a:endParaRPr lang="en-US" sz="4400" b="1" dirty="0">
                        <a:latin typeface="+mj-lt"/>
                      </a:endParaRPr>
                    </a:p>
                  </a:txBody>
                  <a:tcPr anchor="ctr"/>
                </a:tc>
                <a:tc>
                  <a:txBody>
                    <a:bodyPr/>
                    <a:lstStyle/>
                    <a:p>
                      <a:pPr algn="ctr"/>
                      <a:r>
                        <a:rPr lang="vi-VN" sz="4400" b="1" dirty="0"/>
                        <a:t>4</a:t>
                      </a:r>
                      <a:endParaRPr lang="en-US" sz="4400" b="1" dirty="0">
                        <a:latin typeface="+mj-lt"/>
                      </a:endParaRPr>
                    </a:p>
                  </a:txBody>
                  <a:tcPr anchor="ctr"/>
                </a:tc>
                <a:extLst>
                  <a:ext uri="{0D108BD9-81ED-4DB2-BD59-A6C34878D82A}">
                    <a16:rowId xmlns:a16="http://schemas.microsoft.com/office/drawing/2014/main" val="10000"/>
                  </a:ext>
                </a:extLst>
              </a:tr>
            </a:tbl>
          </a:graphicData>
        </a:graphic>
      </p:graphicFrame>
      <p:sp>
        <p:nvSpPr>
          <p:cNvPr id="3" name="TextBox 2"/>
          <p:cNvSpPr txBox="1"/>
          <p:nvPr/>
        </p:nvSpPr>
        <p:spPr>
          <a:xfrm>
            <a:off x="11892462" y="7475303"/>
            <a:ext cx="4648200" cy="707886"/>
          </a:xfrm>
          <a:prstGeom prst="rect">
            <a:avLst/>
          </a:prstGeom>
          <a:noFill/>
        </p:spPr>
        <p:txBody>
          <a:bodyPr wrap="square" rtlCol="0">
            <a:spAutoFit/>
          </a:bodyPr>
          <a:lstStyle>
            <a:defPPr>
              <a:defRPr lang="en-US"/>
            </a:defPPr>
            <a:lvl1pPr>
              <a:defRPr sz="4000">
                <a:latin typeface="Times New Roman" panose="02020603050405020304" pitchFamily="18" charset="0"/>
                <a:cs typeface="Times New Roman" panose="02020603050405020304" pitchFamily="18" charset="0"/>
              </a:defRPr>
            </a:lvl1pPr>
          </a:lstStyle>
          <a:p>
            <a:r>
              <a:rPr lang="en-US" dirty="0"/>
              <a:t>-</a:t>
            </a:r>
            <a:r>
              <a:rPr lang="en-US" dirty="0" err="1"/>
              <a:t>Biểu</a:t>
            </a:r>
            <a:r>
              <a:rPr lang="en-US" dirty="0"/>
              <a:t> </a:t>
            </a:r>
            <a:r>
              <a:rPr lang="en-US" dirty="0" err="1"/>
              <a:t>đồ</a:t>
            </a:r>
            <a:r>
              <a:rPr lang="en-US" dirty="0"/>
              <a:t> Gantt</a:t>
            </a:r>
          </a:p>
        </p:txBody>
      </p:sp>
      <p:sp>
        <p:nvSpPr>
          <p:cNvPr id="6" name="TextBox 5"/>
          <p:cNvSpPr txBox="1"/>
          <p:nvPr/>
        </p:nvSpPr>
        <p:spPr>
          <a:xfrm>
            <a:off x="11892462" y="8085730"/>
            <a:ext cx="4648200" cy="707886"/>
          </a:xfrm>
          <a:prstGeom prst="rect">
            <a:avLst/>
          </a:prstGeom>
          <a:noFill/>
        </p:spPr>
        <p:txBody>
          <a:bodyPr wrap="square" rtlCol="0">
            <a:spAutoFit/>
          </a:bodyPr>
          <a:lstStyle>
            <a:defPPr>
              <a:defRPr lang="en-US"/>
            </a:defPPr>
            <a:lvl1pPr>
              <a:defRPr sz="4000">
                <a:latin typeface="Times New Roman" panose="02020603050405020304" pitchFamily="18" charset="0"/>
                <a:cs typeface="Times New Roman" panose="02020603050405020304" pitchFamily="18" charset="0"/>
              </a:defRPr>
            </a:lvl1pPr>
          </a:lstStyle>
          <a:p>
            <a:r>
              <a:rPr lang="en-US" dirty="0"/>
              <a:t>-</a:t>
            </a:r>
            <a:r>
              <a:rPr lang="en-US" dirty="0" err="1"/>
              <a:t>Thời</a:t>
            </a:r>
            <a:r>
              <a:rPr lang="en-US" dirty="0"/>
              <a:t> </a:t>
            </a:r>
            <a:r>
              <a:rPr lang="en-US" dirty="0" err="1"/>
              <a:t>gian</a:t>
            </a:r>
            <a:r>
              <a:rPr lang="en-US" dirty="0"/>
              <a:t> </a:t>
            </a:r>
            <a:r>
              <a:rPr lang="en-US" dirty="0" err="1"/>
              <a:t>chờ</a:t>
            </a:r>
            <a:endParaRPr lang="en-US" dirty="0"/>
          </a:p>
        </p:txBody>
      </p:sp>
      <p:sp>
        <p:nvSpPr>
          <p:cNvPr id="7" name="TextBox 6"/>
          <p:cNvSpPr txBox="1"/>
          <p:nvPr/>
        </p:nvSpPr>
        <p:spPr>
          <a:xfrm>
            <a:off x="11892462" y="8750114"/>
            <a:ext cx="4648200" cy="707886"/>
          </a:xfrm>
          <a:prstGeom prst="rect">
            <a:avLst/>
          </a:prstGeom>
          <a:noFill/>
        </p:spPr>
        <p:txBody>
          <a:bodyPr wrap="square" rtlCol="0">
            <a:spAutoFit/>
          </a:bodyPr>
          <a:lstStyle>
            <a:defPPr>
              <a:defRPr lang="en-US"/>
            </a:defPPr>
            <a:lvl1pPr>
              <a:defRPr sz="4000">
                <a:latin typeface="Times New Roman" panose="02020603050405020304" pitchFamily="18" charset="0"/>
                <a:cs typeface="Times New Roman" panose="02020603050405020304" pitchFamily="18" charset="0"/>
              </a:defRPr>
            </a:lvl1pPr>
          </a:lstStyle>
          <a:p>
            <a:r>
              <a:rPr lang="en-US" dirty="0"/>
              <a:t>-</a:t>
            </a:r>
            <a:r>
              <a:rPr lang="en-US" dirty="0" err="1"/>
              <a:t>Thời</a:t>
            </a:r>
            <a:r>
              <a:rPr lang="en-US" dirty="0"/>
              <a:t> </a:t>
            </a:r>
            <a:r>
              <a:rPr lang="en-US" dirty="0" err="1"/>
              <a:t>gian</a:t>
            </a:r>
            <a:r>
              <a:rPr lang="en-US" dirty="0"/>
              <a:t> </a:t>
            </a:r>
            <a:r>
              <a:rPr lang="en-US" dirty="0" err="1"/>
              <a:t>hoàn</a:t>
            </a:r>
            <a:r>
              <a:rPr lang="en-US" dirty="0"/>
              <a:t> </a:t>
            </a:r>
            <a:r>
              <a:rPr lang="en-US" dirty="0" err="1"/>
              <a:t>tất</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1000"/>
                                        <p:tgtEl>
                                          <p:spTgt spid="7">
                                            <p:txEl>
                                              <p:pRg st="0" end="0"/>
                                            </p:txEl>
                                          </p:spTgt>
                                        </p:tgtEl>
                                      </p:cBhvr>
                                    </p:animEffect>
                                    <p:anim calcmode="lin" valueType="num">
                                      <p:cBhvr>
                                        <p:cTn id="2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pic>
        <p:nvPicPr>
          <p:cNvPr id="12" name="Picture 11"/>
          <p:cNvPicPr>
            <a:picLocks noChangeAspect="1"/>
          </p:cNvPicPr>
          <p:nvPr/>
        </p:nvPicPr>
        <p:blipFill>
          <a:blip r:embed="rId3"/>
          <a:stretch>
            <a:fillRect/>
          </a:stretch>
        </p:blipFill>
        <p:spPr>
          <a:xfrm>
            <a:off x="877107" y="793627"/>
            <a:ext cx="16533785" cy="8699746"/>
          </a:xfrm>
          <a:prstGeom prst="rect">
            <a:avLst/>
          </a:prstGeom>
        </p:spPr>
      </p:pic>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 name="TextBox 2"/>
          <p:cNvSpPr txBox="1"/>
          <p:nvPr/>
        </p:nvSpPr>
        <p:spPr>
          <a:xfrm>
            <a:off x="877107" y="2785017"/>
            <a:ext cx="4648200" cy="707886"/>
          </a:xfrm>
          <a:prstGeom prst="rect">
            <a:avLst/>
          </a:prstGeom>
          <a:noFill/>
        </p:spPr>
        <p:txBody>
          <a:bodyPr wrap="square" rtlCol="0">
            <a:spAutoFit/>
          </a:bodyPr>
          <a:lstStyle>
            <a:defPPr>
              <a:defRPr lang="en-US"/>
            </a:defPPr>
            <a:lvl1pPr>
              <a:defRPr sz="4000">
                <a:latin typeface="Times New Roman" panose="02020603050405020304" pitchFamily="18" charset="0"/>
                <a:cs typeface="Times New Roman" panose="02020603050405020304" pitchFamily="18" charset="0"/>
              </a:defRPr>
            </a:lvl1pPr>
          </a:lstStyle>
          <a:p>
            <a:r>
              <a:rPr lang="en-US" b="1" dirty="0"/>
              <a:t>-</a:t>
            </a:r>
            <a:r>
              <a:rPr lang="en-US" b="1" dirty="0" err="1"/>
              <a:t>Biểu</a:t>
            </a:r>
            <a:r>
              <a:rPr lang="en-US" b="1" dirty="0"/>
              <a:t> </a:t>
            </a:r>
            <a:r>
              <a:rPr lang="en-US" b="1" dirty="0" err="1"/>
              <a:t>đồ</a:t>
            </a:r>
            <a:r>
              <a:rPr lang="en-US" b="1" dirty="0"/>
              <a:t> Gantt</a:t>
            </a:r>
          </a:p>
        </p:txBody>
      </p:sp>
      <p:sp>
        <p:nvSpPr>
          <p:cNvPr id="6" name="TextBox 5"/>
          <p:cNvSpPr txBox="1"/>
          <p:nvPr/>
        </p:nvSpPr>
        <p:spPr>
          <a:xfrm>
            <a:off x="877107" y="4535909"/>
            <a:ext cx="4648200" cy="707886"/>
          </a:xfrm>
          <a:prstGeom prst="rect">
            <a:avLst/>
          </a:prstGeom>
          <a:noFill/>
        </p:spPr>
        <p:txBody>
          <a:bodyPr wrap="square" rtlCol="0">
            <a:spAutoFit/>
          </a:bodyPr>
          <a:lstStyle>
            <a:defPPr>
              <a:defRPr lang="en-US"/>
            </a:defPPr>
            <a:lvl1pPr>
              <a:defRPr sz="4000">
                <a:latin typeface="Times New Roman" panose="02020603050405020304" pitchFamily="18" charset="0"/>
                <a:cs typeface="Times New Roman" panose="02020603050405020304" pitchFamily="18" charset="0"/>
              </a:defRPr>
            </a:lvl1pPr>
          </a:lstStyle>
          <a:p>
            <a:r>
              <a:rPr lang="en-US" b="1" dirty="0"/>
              <a:t>-</a:t>
            </a:r>
            <a:r>
              <a:rPr lang="en-US" b="1" dirty="0" err="1"/>
              <a:t>Thời</a:t>
            </a:r>
            <a:r>
              <a:rPr lang="en-US" b="1" dirty="0"/>
              <a:t> </a:t>
            </a:r>
            <a:r>
              <a:rPr lang="en-US" b="1" dirty="0" err="1"/>
              <a:t>gian</a:t>
            </a:r>
            <a:r>
              <a:rPr lang="en-US" b="1" dirty="0"/>
              <a:t> </a:t>
            </a:r>
            <a:r>
              <a:rPr lang="en-US" b="1" dirty="0" err="1"/>
              <a:t>chờ</a:t>
            </a:r>
            <a:endParaRPr lang="en-US" b="1" dirty="0"/>
          </a:p>
        </p:txBody>
      </p:sp>
      <p:sp>
        <p:nvSpPr>
          <p:cNvPr id="7" name="TextBox 6"/>
          <p:cNvSpPr txBox="1"/>
          <p:nvPr/>
        </p:nvSpPr>
        <p:spPr>
          <a:xfrm>
            <a:off x="877107" y="6306755"/>
            <a:ext cx="4648200" cy="707886"/>
          </a:xfrm>
          <a:prstGeom prst="rect">
            <a:avLst/>
          </a:prstGeom>
          <a:noFill/>
        </p:spPr>
        <p:txBody>
          <a:bodyPr wrap="square" rtlCol="0">
            <a:spAutoFit/>
          </a:bodyPr>
          <a:lstStyle>
            <a:defPPr>
              <a:defRPr lang="en-US"/>
            </a:defPPr>
            <a:lvl1pPr>
              <a:defRPr sz="4000">
                <a:latin typeface="Times New Roman" panose="02020603050405020304" pitchFamily="18" charset="0"/>
                <a:cs typeface="Times New Roman" panose="02020603050405020304" pitchFamily="18" charset="0"/>
              </a:defRPr>
            </a:lvl1pPr>
          </a:lstStyle>
          <a:p>
            <a:r>
              <a:rPr lang="en-US" b="1" dirty="0"/>
              <a:t>-</a:t>
            </a:r>
            <a:r>
              <a:rPr lang="en-US" b="1" dirty="0" err="1"/>
              <a:t>Thời</a:t>
            </a:r>
            <a:r>
              <a:rPr lang="en-US" b="1" dirty="0"/>
              <a:t> </a:t>
            </a:r>
            <a:r>
              <a:rPr lang="en-US" b="1" dirty="0" err="1"/>
              <a:t>gian</a:t>
            </a:r>
            <a:r>
              <a:rPr lang="en-US" b="1" dirty="0"/>
              <a:t> </a:t>
            </a:r>
            <a:r>
              <a:rPr lang="en-US" b="1" dirty="0" err="1"/>
              <a:t>hoàn</a:t>
            </a:r>
            <a:r>
              <a:rPr lang="en-US" b="1" dirty="0"/>
              <a:t> </a:t>
            </a:r>
            <a:r>
              <a:rPr lang="en-US" b="1" dirty="0" err="1"/>
              <a:t>tất</a:t>
            </a:r>
            <a:endParaRPr lang="en-US" b="1" dirty="0"/>
          </a:p>
        </p:txBody>
      </p:sp>
      <p:sp>
        <p:nvSpPr>
          <p:cNvPr id="4" name="TextBox 3"/>
          <p:cNvSpPr txBox="1"/>
          <p:nvPr/>
        </p:nvSpPr>
        <p:spPr>
          <a:xfrm>
            <a:off x="5133105" y="2748682"/>
            <a:ext cx="12817083" cy="4401205"/>
          </a:xfrm>
          <a:prstGeom prst="rect">
            <a:avLst/>
          </a:prstGeom>
          <a:noFill/>
        </p:spPr>
        <p:txBody>
          <a:bodyPr wrap="square" rtlCol="0">
            <a:spAutoFit/>
          </a:bodyPr>
          <a:lstStyle>
            <a:defPPr>
              <a:defRPr lang="en-US"/>
            </a:defPPr>
            <a:lvl1pPr>
              <a:defRPr sz="4000">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=&gt; 	M</a:t>
            </a:r>
            <a:r>
              <a:rPr lang="vi-VN" dirty="0"/>
              <a:t>ột loại biểu đồ thanh ngang được sử dụng để thể hiện một cách trực quan kế hoạch dự án theo mốc thời gian</a:t>
            </a:r>
            <a:endParaRPr lang="en-US" dirty="0"/>
          </a:p>
          <a:p>
            <a:endParaRPr lang="en-US" dirty="0"/>
          </a:p>
          <a:p>
            <a:r>
              <a:rPr lang="en-US" dirty="0"/>
              <a:t>=&gt;	</a:t>
            </a:r>
            <a:r>
              <a:rPr lang="en-US" dirty="0" err="1"/>
              <a:t>Lượng</a:t>
            </a:r>
            <a:r>
              <a:rPr lang="en-US" dirty="0"/>
              <a:t> </a:t>
            </a:r>
            <a:r>
              <a:rPr lang="en-US" dirty="0" err="1"/>
              <a:t>thời</a:t>
            </a:r>
            <a:r>
              <a:rPr lang="en-US" dirty="0"/>
              <a:t> </a:t>
            </a:r>
            <a:r>
              <a:rPr lang="en-US" dirty="0" err="1"/>
              <a:t>gian</a:t>
            </a:r>
            <a:r>
              <a:rPr lang="en-US" dirty="0"/>
              <a:t> </a:t>
            </a:r>
            <a:r>
              <a:rPr lang="en-US" dirty="0" err="1"/>
              <a:t>mà</a:t>
            </a:r>
            <a:r>
              <a:rPr lang="en-US" dirty="0"/>
              <a:t> </a:t>
            </a:r>
            <a:r>
              <a:rPr lang="en-US" dirty="0" err="1"/>
              <a:t>một</a:t>
            </a:r>
            <a:r>
              <a:rPr lang="en-US" dirty="0"/>
              <a:t> </a:t>
            </a:r>
            <a:r>
              <a:rPr lang="en-US" dirty="0" err="1"/>
              <a:t>tiến</a:t>
            </a:r>
            <a:r>
              <a:rPr lang="en-US" dirty="0"/>
              <a:t> </a:t>
            </a:r>
            <a:r>
              <a:rPr lang="en-US" dirty="0" err="1"/>
              <a:t>trình</a:t>
            </a:r>
            <a:r>
              <a:rPr lang="en-US" dirty="0"/>
              <a:t> </a:t>
            </a:r>
            <a:r>
              <a:rPr lang="en-US" dirty="0" err="1"/>
              <a:t>chờ</a:t>
            </a:r>
            <a:r>
              <a:rPr lang="en-US" dirty="0"/>
              <a:t> </a:t>
            </a:r>
            <a:r>
              <a:rPr lang="en-US" dirty="0" err="1"/>
              <a:t>trong</a:t>
            </a:r>
            <a:r>
              <a:rPr lang="en-US" dirty="0"/>
              <a:t> </a:t>
            </a:r>
            <a:r>
              <a:rPr lang="en-US" dirty="0" err="1"/>
              <a:t>hàng</a:t>
            </a:r>
            <a:r>
              <a:rPr lang="en-US" dirty="0"/>
              <a:t> </a:t>
            </a:r>
            <a:r>
              <a:rPr lang="en-US" dirty="0" err="1"/>
              <a:t>đợi</a:t>
            </a:r>
            <a:endParaRPr lang="en-US" dirty="0"/>
          </a:p>
          <a:p>
            <a:endParaRPr lang="en-US" dirty="0"/>
          </a:p>
          <a:p>
            <a:endParaRPr lang="en-US" dirty="0"/>
          </a:p>
          <a:p>
            <a:r>
              <a:rPr lang="en-US" dirty="0"/>
              <a:t>=&gt;	</a:t>
            </a:r>
            <a:r>
              <a:rPr lang="en-US" dirty="0" err="1"/>
              <a:t>Tổng</a:t>
            </a:r>
            <a:r>
              <a:rPr lang="en-US" dirty="0"/>
              <a:t> </a:t>
            </a:r>
            <a:r>
              <a:rPr lang="en-US" dirty="0" err="1"/>
              <a:t>lượng</a:t>
            </a:r>
            <a:r>
              <a:rPr lang="en-US" dirty="0"/>
              <a:t> </a:t>
            </a:r>
            <a:r>
              <a:rPr lang="en-US" dirty="0" err="1"/>
              <a:t>thời</a:t>
            </a:r>
            <a:r>
              <a:rPr lang="en-US" dirty="0"/>
              <a:t> </a:t>
            </a:r>
            <a:r>
              <a:rPr lang="en-US" dirty="0" err="1"/>
              <a:t>gian</a:t>
            </a:r>
            <a:r>
              <a:rPr lang="en-US" dirty="0"/>
              <a:t> </a:t>
            </a:r>
            <a:r>
              <a:rPr lang="en-US" dirty="0" err="1"/>
              <a:t>để</a:t>
            </a:r>
            <a:r>
              <a:rPr lang="en-US" dirty="0"/>
              <a:t> </a:t>
            </a:r>
            <a:r>
              <a:rPr lang="en-US" dirty="0" err="1"/>
              <a:t>thực</a:t>
            </a:r>
            <a:r>
              <a:rPr lang="en-US" dirty="0"/>
              <a:t> </a:t>
            </a:r>
            <a:r>
              <a:rPr lang="en-US" dirty="0" err="1"/>
              <a:t>hiện</a:t>
            </a:r>
            <a:r>
              <a:rPr lang="en-US" dirty="0"/>
              <a:t> </a:t>
            </a:r>
            <a:r>
              <a:rPr lang="en-US" dirty="0" err="1"/>
              <a:t>một</a:t>
            </a:r>
            <a:r>
              <a:rPr lang="en-US" dirty="0"/>
              <a:t> </a:t>
            </a:r>
            <a:r>
              <a:rPr lang="en-US" dirty="0" err="1"/>
              <a:t>tiến</a:t>
            </a:r>
            <a:r>
              <a:rPr lang="en-US" dirty="0"/>
              <a:t> </a:t>
            </a:r>
            <a:r>
              <a:rPr lang="en-US" dirty="0" err="1"/>
              <a:t>trình</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wipe(left)">
                                      <p:cBhvr>
                                        <p:cTn id="1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10200" y="8111579"/>
            <a:ext cx="3398521" cy="769441"/>
          </a:xfrm>
          <a:prstGeom prst="rect">
            <a:avLst/>
          </a:prstGeom>
          <a:noFill/>
        </p:spPr>
        <p:txBody>
          <a:bodyPr wrap="square" rtlCol="0">
            <a:spAutoFit/>
          </a:bodyPr>
          <a:lstStyle/>
          <a:p>
            <a:r>
              <a:rPr lang="vi-VN" sz="4400" b="1" dirty="0">
                <a:solidFill>
                  <a:schemeClr val="bg1"/>
                </a:solidFill>
                <a:latin typeface="Times New Roman" panose="02020603050405020304" pitchFamily="18" charset="0"/>
                <a:cs typeface="Times New Roman" panose="02020603050405020304" pitchFamily="18" charset="0"/>
              </a:rPr>
              <a:t>Quantum = 4</a:t>
            </a:r>
            <a:endParaRPr lang="en-US" sz="4400" b="1" dirty="0">
              <a:solidFill>
                <a:schemeClr val="bg1"/>
              </a:solidFill>
              <a:latin typeface="Times New Roman" panose="02020603050405020304" pitchFamily="18" charset="0"/>
              <a:cs typeface="Times New Roman" panose="02020603050405020304" pitchFamily="18" charset="0"/>
            </a:endParaRPr>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pic>
        <p:nvPicPr>
          <p:cNvPr id="12" name="Picture 11"/>
          <p:cNvPicPr>
            <a:picLocks noChangeAspect="1"/>
          </p:cNvPicPr>
          <p:nvPr/>
        </p:nvPicPr>
        <p:blipFill>
          <a:blip r:embed="rId3"/>
          <a:stretch>
            <a:fillRect/>
          </a:stretch>
        </p:blipFill>
        <p:spPr>
          <a:xfrm>
            <a:off x="877107" y="793627"/>
            <a:ext cx="16533785" cy="8699746"/>
          </a:xfrm>
          <a:prstGeom prst="rect">
            <a:avLst/>
          </a:prstGeom>
        </p:spPr>
      </p:pic>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aphicFrame>
        <p:nvGraphicFramePr>
          <p:cNvPr id="13" name="Table 12"/>
          <p:cNvGraphicFramePr>
            <a:graphicFrameLocks noGrp="1"/>
          </p:cNvGraphicFramePr>
          <p:nvPr/>
        </p:nvGraphicFramePr>
        <p:xfrm>
          <a:off x="1879313" y="1790700"/>
          <a:ext cx="14401800" cy="5651900"/>
        </p:xfrm>
        <a:graphic>
          <a:graphicData uri="http://schemas.openxmlformats.org/drawingml/2006/table">
            <a:tbl>
              <a:tblPr firstRow="1" bandRow="1">
                <a:tableStyleId>{073A0DAA-6AF3-43AB-8588-CEC1D06C72B9}</a:tableStyleId>
              </a:tblPr>
              <a:tblGrid>
                <a:gridCol w="4800600">
                  <a:extLst>
                    <a:ext uri="{9D8B030D-6E8A-4147-A177-3AD203B41FA5}">
                      <a16:colId xmlns:a16="http://schemas.microsoft.com/office/drawing/2014/main" val="20000"/>
                    </a:ext>
                  </a:extLst>
                </a:gridCol>
                <a:gridCol w="4800600">
                  <a:extLst>
                    <a:ext uri="{9D8B030D-6E8A-4147-A177-3AD203B41FA5}">
                      <a16:colId xmlns:a16="http://schemas.microsoft.com/office/drawing/2014/main" val="20001"/>
                    </a:ext>
                  </a:extLst>
                </a:gridCol>
                <a:gridCol w="4800600">
                  <a:extLst>
                    <a:ext uri="{9D8B030D-6E8A-4147-A177-3AD203B41FA5}">
                      <a16:colId xmlns:a16="http://schemas.microsoft.com/office/drawing/2014/main" val="20002"/>
                    </a:ext>
                  </a:extLst>
                </a:gridCol>
              </a:tblGrid>
              <a:tr h="1412975">
                <a:tc>
                  <a:txBody>
                    <a:bodyPr/>
                    <a:lstStyle/>
                    <a:p>
                      <a:pPr algn="ctr"/>
                      <a:r>
                        <a:rPr lang="vi-VN" sz="4800" b="1" dirty="0">
                          <a:latin typeface="+mj-lt"/>
                        </a:rPr>
                        <a:t>Tiến Trình</a:t>
                      </a:r>
                    </a:p>
                  </a:txBody>
                  <a:tcPr anchor="ctr"/>
                </a:tc>
                <a:tc>
                  <a:txBody>
                    <a:bodyPr/>
                    <a:lstStyle/>
                    <a:p>
                      <a:pPr algn="ctr"/>
                      <a:r>
                        <a:rPr lang="vi-VN" sz="4800" b="1" dirty="0">
                          <a:latin typeface="+mj-lt"/>
                        </a:rPr>
                        <a:t>Thời Gian Đến</a:t>
                      </a:r>
                      <a:endParaRPr lang="en-US" sz="4800" b="1" dirty="0">
                        <a:latin typeface="+mj-lt"/>
                      </a:endParaRPr>
                    </a:p>
                  </a:txBody>
                  <a:tcPr anchor="ctr"/>
                </a:tc>
                <a:tc>
                  <a:txBody>
                    <a:bodyPr/>
                    <a:lstStyle/>
                    <a:p>
                      <a:pPr algn="ctr"/>
                      <a:r>
                        <a:rPr lang="vi-VN" sz="4800" b="1" dirty="0">
                          <a:latin typeface="+mj-lt"/>
                        </a:rPr>
                        <a:t>Thời Gian Xử Lý</a:t>
                      </a:r>
                      <a:endParaRPr lang="en-US" sz="4800" b="1" dirty="0">
                        <a:latin typeface="+mj-lt"/>
                      </a:endParaRPr>
                    </a:p>
                  </a:txBody>
                  <a:tcPr anchor="ctr"/>
                </a:tc>
                <a:extLst>
                  <a:ext uri="{0D108BD9-81ED-4DB2-BD59-A6C34878D82A}">
                    <a16:rowId xmlns:a16="http://schemas.microsoft.com/office/drawing/2014/main" val="10000"/>
                  </a:ext>
                </a:extLst>
              </a:tr>
              <a:tr h="1412975">
                <a:tc>
                  <a:txBody>
                    <a:bodyPr/>
                    <a:lstStyle/>
                    <a:p>
                      <a:pPr algn="ctr"/>
                      <a:r>
                        <a:rPr lang="vi-VN" sz="4800" b="1" dirty="0">
                          <a:latin typeface="+mj-lt"/>
                        </a:rPr>
                        <a:t>P1</a:t>
                      </a:r>
                      <a:endParaRPr lang="en-US" sz="4800" b="1" dirty="0">
                        <a:latin typeface="+mj-lt"/>
                      </a:endParaRPr>
                    </a:p>
                  </a:txBody>
                  <a:tcPr anchor="ctr"/>
                </a:tc>
                <a:tc>
                  <a:txBody>
                    <a:bodyPr/>
                    <a:lstStyle/>
                    <a:p>
                      <a:pPr algn="ctr"/>
                      <a:r>
                        <a:rPr lang="vi-VN" sz="4800" b="1" dirty="0">
                          <a:latin typeface="+mj-lt"/>
                        </a:rPr>
                        <a:t>0</a:t>
                      </a:r>
                      <a:endParaRPr lang="en-US" sz="4800" b="1" dirty="0">
                        <a:latin typeface="+mj-lt"/>
                      </a:endParaRPr>
                    </a:p>
                  </a:txBody>
                  <a:tcPr anchor="ctr"/>
                </a:tc>
                <a:tc>
                  <a:txBody>
                    <a:bodyPr/>
                    <a:lstStyle/>
                    <a:p>
                      <a:pPr algn="ctr"/>
                      <a:r>
                        <a:rPr lang="vi-VN" sz="4800" b="1" dirty="0">
                          <a:latin typeface="+mj-lt"/>
                        </a:rPr>
                        <a:t>24</a:t>
                      </a:r>
                      <a:endParaRPr lang="en-US" sz="4800" b="1" dirty="0">
                        <a:latin typeface="+mj-lt"/>
                      </a:endParaRPr>
                    </a:p>
                  </a:txBody>
                  <a:tcPr anchor="ctr"/>
                </a:tc>
                <a:extLst>
                  <a:ext uri="{0D108BD9-81ED-4DB2-BD59-A6C34878D82A}">
                    <a16:rowId xmlns:a16="http://schemas.microsoft.com/office/drawing/2014/main" val="10001"/>
                  </a:ext>
                </a:extLst>
              </a:tr>
              <a:tr h="1412975">
                <a:tc>
                  <a:txBody>
                    <a:bodyPr/>
                    <a:lstStyle/>
                    <a:p>
                      <a:pPr algn="ctr"/>
                      <a:r>
                        <a:rPr lang="vi-VN" sz="4800" b="1" dirty="0">
                          <a:latin typeface="+mj-lt"/>
                        </a:rPr>
                        <a:t>P2</a:t>
                      </a:r>
                      <a:endParaRPr lang="en-US" sz="4800" b="1" dirty="0">
                        <a:latin typeface="+mj-lt"/>
                      </a:endParaRPr>
                    </a:p>
                  </a:txBody>
                  <a:tcPr anchor="ctr"/>
                </a:tc>
                <a:tc>
                  <a:txBody>
                    <a:bodyPr/>
                    <a:lstStyle/>
                    <a:p>
                      <a:pPr algn="ctr"/>
                      <a:r>
                        <a:rPr lang="vi-VN" sz="4800" b="1" dirty="0">
                          <a:latin typeface="+mj-lt"/>
                        </a:rPr>
                        <a:t>1</a:t>
                      </a:r>
                      <a:endParaRPr lang="en-US" sz="4800" b="1" dirty="0">
                        <a:latin typeface="+mj-lt"/>
                      </a:endParaRPr>
                    </a:p>
                  </a:txBody>
                  <a:tcPr anchor="ctr"/>
                </a:tc>
                <a:tc>
                  <a:txBody>
                    <a:bodyPr/>
                    <a:lstStyle/>
                    <a:p>
                      <a:pPr algn="ctr"/>
                      <a:r>
                        <a:rPr lang="vi-VN" sz="4800" b="1" dirty="0">
                          <a:latin typeface="+mj-lt"/>
                        </a:rPr>
                        <a:t>3</a:t>
                      </a:r>
                      <a:endParaRPr lang="en-US" sz="4800" b="1" dirty="0">
                        <a:latin typeface="+mj-lt"/>
                      </a:endParaRPr>
                    </a:p>
                  </a:txBody>
                  <a:tcPr anchor="ctr"/>
                </a:tc>
                <a:extLst>
                  <a:ext uri="{0D108BD9-81ED-4DB2-BD59-A6C34878D82A}">
                    <a16:rowId xmlns:a16="http://schemas.microsoft.com/office/drawing/2014/main" val="10002"/>
                  </a:ext>
                </a:extLst>
              </a:tr>
              <a:tr h="1412975">
                <a:tc>
                  <a:txBody>
                    <a:bodyPr/>
                    <a:lstStyle/>
                    <a:p>
                      <a:pPr algn="ctr"/>
                      <a:r>
                        <a:rPr lang="vi-VN" sz="4800" b="1" dirty="0">
                          <a:latin typeface="+mj-lt"/>
                        </a:rPr>
                        <a:t>P3</a:t>
                      </a:r>
                      <a:endParaRPr lang="en-US" sz="4800" b="1" dirty="0">
                        <a:latin typeface="+mj-lt"/>
                      </a:endParaRPr>
                    </a:p>
                  </a:txBody>
                  <a:tcPr anchor="ctr"/>
                </a:tc>
                <a:tc>
                  <a:txBody>
                    <a:bodyPr/>
                    <a:lstStyle/>
                    <a:p>
                      <a:pPr algn="ctr"/>
                      <a:r>
                        <a:rPr lang="vi-VN" sz="4800" b="1" dirty="0">
                          <a:latin typeface="+mj-lt"/>
                        </a:rPr>
                        <a:t>2</a:t>
                      </a:r>
                      <a:endParaRPr lang="en-US" sz="4800" b="1" dirty="0">
                        <a:latin typeface="+mj-lt"/>
                      </a:endParaRPr>
                    </a:p>
                  </a:txBody>
                  <a:tcPr anchor="ctr"/>
                </a:tc>
                <a:tc>
                  <a:txBody>
                    <a:bodyPr/>
                    <a:lstStyle/>
                    <a:p>
                      <a:pPr algn="ctr"/>
                      <a:r>
                        <a:rPr lang="vi-VN" sz="4800" b="1" dirty="0">
                          <a:latin typeface="+mj-lt"/>
                        </a:rPr>
                        <a:t>3</a:t>
                      </a:r>
                      <a:endParaRPr lang="en-US" sz="4800" b="1" dirty="0">
                        <a:latin typeface="+mj-lt"/>
                      </a:endParaRPr>
                    </a:p>
                  </a:txBody>
                  <a:tcPr anchor="ct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1894060" y="8125460"/>
          <a:ext cx="9612140" cy="762000"/>
        </p:xfrm>
        <a:graphic>
          <a:graphicData uri="http://schemas.openxmlformats.org/drawingml/2006/table">
            <a:tbl>
              <a:tblPr firstRow="1" bandRow="1">
                <a:tableStyleId>{5940675A-B579-460E-94D1-54222C63F5DA}</a:tableStyleId>
              </a:tblPr>
              <a:tblGrid>
                <a:gridCol w="4887740">
                  <a:extLst>
                    <a:ext uri="{9D8B030D-6E8A-4147-A177-3AD203B41FA5}">
                      <a16:colId xmlns:a16="http://schemas.microsoft.com/office/drawing/2014/main" val="20000"/>
                    </a:ext>
                  </a:extLst>
                </a:gridCol>
                <a:gridCol w="4724400">
                  <a:extLst>
                    <a:ext uri="{9D8B030D-6E8A-4147-A177-3AD203B41FA5}">
                      <a16:colId xmlns:a16="http://schemas.microsoft.com/office/drawing/2014/main" val="20001"/>
                    </a:ext>
                  </a:extLst>
                </a:gridCol>
              </a:tblGrid>
              <a:tr h="370840">
                <a:tc>
                  <a:txBody>
                    <a:bodyPr/>
                    <a:lstStyle/>
                    <a:p>
                      <a:pPr algn="ctr"/>
                      <a:r>
                        <a:rPr lang="vi-VN" sz="4400" b="1" dirty="0"/>
                        <a:t>Quantum</a:t>
                      </a:r>
                      <a:endParaRPr lang="en-US" sz="4400" b="1" dirty="0">
                        <a:latin typeface="+mj-lt"/>
                      </a:endParaRPr>
                    </a:p>
                  </a:txBody>
                  <a:tcPr anchor="ctr"/>
                </a:tc>
                <a:tc>
                  <a:txBody>
                    <a:bodyPr/>
                    <a:lstStyle/>
                    <a:p>
                      <a:pPr algn="ctr"/>
                      <a:r>
                        <a:rPr lang="vi-VN" sz="4400" b="1" dirty="0"/>
                        <a:t>4</a:t>
                      </a:r>
                      <a:endParaRPr lang="en-US" sz="4400" b="1" dirty="0">
                        <a:latin typeface="+mj-lt"/>
                      </a:endParaRPr>
                    </a:p>
                  </a:txBody>
                  <a:tcPr anchor="ctr"/>
                </a:tc>
                <a:extLst>
                  <a:ext uri="{0D108BD9-81ED-4DB2-BD59-A6C34878D82A}">
                    <a16:rowId xmlns:a16="http://schemas.microsoft.com/office/drawing/2014/main" val="10000"/>
                  </a:ext>
                </a:extLst>
              </a:tr>
            </a:tbl>
          </a:graphicData>
        </a:graphic>
      </p:graphicFrame>
      <p:sp>
        <p:nvSpPr>
          <p:cNvPr id="3" name="TextBox 2"/>
          <p:cNvSpPr txBox="1"/>
          <p:nvPr/>
        </p:nvSpPr>
        <p:spPr>
          <a:xfrm>
            <a:off x="11892462" y="7475303"/>
            <a:ext cx="4648200" cy="707886"/>
          </a:xfrm>
          <a:prstGeom prst="rect">
            <a:avLst/>
          </a:prstGeom>
          <a:noFill/>
        </p:spPr>
        <p:txBody>
          <a:bodyPr wrap="square" rtlCol="0">
            <a:spAutoFit/>
          </a:bodyPr>
          <a:lstStyle>
            <a:defPPr>
              <a:defRPr lang="en-US"/>
            </a:defPPr>
            <a:lvl1pPr>
              <a:defRPr sz="4000">
                <a:latin typeface="Times New Roman" panose="02020603050405020304" pitchFamily="18" charset="0"/>
                <a:cs typeface="Times New Roman" panose="02020603050405020304" pitchFamily="18" charset="0"/>
              </a:defRPr>
            </a:lvl1pPr>
          </a:lstStyle>
          <a:p>
            <a:r>
              <a:rPr lang="en-US" dirty="0"/>
              <a:t>-</a:t>
            </a:r>
            <a:r>
              <a:rPr lang="en-US" dirty="0" err="1"/>
              <a:t>Biểu</a:t>
            </a:r>
            <a:r>
              <a:rPr lang="en-US" dirty="0"/>
              <a:t> </a:t>
            </a:r>
            <a:r>
              <a:rPr lang="en-US" dirty="0" err="1"/>
              <a:t>đồ</a:t>
            </a:r>
            <a:r>
              <a:rPr lang="en-US" dirty="0"/>
              <a:t> Gantt</a:t>
            </a:r>
          </a:p>
        </p:txBody>
      </p:sp>
      <p:sp>
        <p:nvSpPr>
          <p:cNvPr id="6" name="TextBox 5"/>
          <p:cNvSpPr txBox="1"/>
          <p:nvPr/>
        </p:nvSpPr>
        <p:spPr>
          <a:xfrm>
            <a:off x="11892462" y="8085730"/>
            <a:ext cx="4648200" cy="707886"/>
          </a:xfrm>
          <a:prstGeom prst="rect">
            <a:avLst/>
          </a:prstGeom>
          <a:noFill/>
        </p:spPr>
        <p:txBody>
          <a:bodyPr wrap="square" rtlCol="0">
            <a:spAutoFit/>
          </a:bodyPr>
          <a:lstStyle>
            <a:defPPr>
              <a:defRPr lang="en-US"/>
            </a:defPPr>
            <a:lvl1pPr>
              <a:defRPr sz="4000">
                <a:latin typeface="Times New Roman" panose="02020603050405020304" pitchFamily="18" charset="0"/>
                <a:cs typeface="Times New Roman" panose="02020603050405020304" pitchFamily="18" charset="0"/>
              </a:defRPr>
            </a:lvl1pPr>
          </a:lstStyle>
          <a:p>
            <a:r>
              <a:rPr lang="en-US" dirty="0"/>
              <a:t>-</a:t>
            </a:r>
            <a:r>
              <a:rPr lang="en-US" dirty="0" err="1"/>
              <a:t>Thời</a:t>
            </a:r>
            <a:r>
              <a:rPr lang="en-US" dirty="0"/>
              <a:t> </a:t>
            </a:r>
            <a:r>
              <a:rPr lang="en-US" dirty="0" err="1"/>
              <a:t>gian</a:t>
            </a:r>
            <a:r>
              <a:rPr lang="en-US" dirty="0"/>
              <a:t> </a:t>
            </a:r>
            <a:r>
              <a:rPr lang="en-US" dirty="0" err="1"/>
              <a:t>chờ</a:t>
            </a:r>
            <a:endParaRPr lang="en-US" dirty="0"/>
          </a:p>
        </p:txBody>
      </p:sp>
      <p:sp>
        <p:nvSpPr>
          <p:cNvPr id="7" name="TextBox 6"/>
          <p:cNvSpPr txBox="1"/>
          <p:nvPr/>
        </p:nvSpPr>
        <p:spPr>
          <a:xfrm>
            <a:off x="11892462" y="8750114"/>
            <a:ext cx="4648200" cy="707886"/>
          </a:xfrm>
          <a:prstGeom prst="rect">
            <a:avLst/>
          </a:prstGeom>
          <a:noFill/>
        </p:spPr>
        <p:txBody>
          <a:bodyPr wrap="square" rtlCol="0">
            <a:spAutoFit/>
          </a:bodyPr>
          <a:lstStyle>
            <a:defPPr>
              <a:defRPr lang="en-US"/>
            </a:defPPr>
            <a:lvl1pPr>
              <a:defRPr sz="4000">
                <a:latin typeface="Times New Roman" panose="02020603050405020304" pitchFamily="18" charset="0"/>
                <a:cs typeface="Times New Roman" panose="02020603050405020304" pitchFamily="18" charset="0"/>
              </a:defRPr>
            </a:lvl1pPr>
          </a:lstStyle>
          <a:p>
            <a:r>
              <a:rPr lang="en-US" dirty="0"/>
              <a:t>-</a:t>
            </a:r>
            <a:r>
              <a:rPr lang="en-US" dirty="0" err="1"/>
              <a:t>Thời</a:t>
            </a:r>
            <a:r>
              <a:rPr lang="en-US" dirty="0"/>
              <a:t> </a:t>
            </a:r>
            <a:r>
              <a:rPr lang="en-US" dirty="0" err="1"/>
              <a:t>gian</a:t>
            </a:r>
            <a:r>
              <a:rPr lang="en-US" dirty="0"/>
              <a:t> </a:t>
            </a:r>
            <a:r>
              <a:rPr lang="en-US" dirty="0" err="1"/>
              <a:t>hoàn</a:t>
            </a:r>
            <a:r>
              <a:rPr lang="en-US" dirty="0"/>
              <a:t> </a:t>
            </a:r>
            <a:r>
              <a:rPr lang="en-US" dirty="0" err="1"/>
              <a:t>tất</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8" name="Freeform 8"/>
          <p:cNvSpPr/>
          <p:nvPr/>
        </p:nvSpPr>
        <p:spPr>
          <a:xfrm>
            <a:off x="-1023024" y="-1028700"/>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10800000">
            <a:off x="16535400" y="7883665"/>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cxnSp>
        <p:nvCxnSpPr>
          <p:cNvPr id="5" name="Straight Connector 4"/>
          <p:cNvCxnSpPr/>
          <p:nvPr/>
        </p:nvCxnSpPr>
        <p:spPr>
          <a:xfrm>
            <a:off x="1219202" y="2857655"/>
            <a:ext cx="11087100" cy="2880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1181102" y="4838700"/>
            <a:ext cx="1112520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011108" y="1460014"/>
            <a:ext cx="4724400" cy="1015663"/>
          </a:xfrm>
          <a:prstGeom prst="rect">
            <a:avLst/>
          </a:prstGeom>
          <a:noFill/>
        </p:spPr>
        <p:txBody>
          <a:bodyPr wrap="square" rtlCol="0">
            <a:spAutoFit/>
          </a:bodyPr>
          <a:lstStyle/>
          <a:p>
            <a:pPr algn="ctr"/>
            <a:r>
              <a:rPr lang="vi-VN" sz="6000" b="1" dirty="0">
                <a:solidFill>
                  <a:schemeClr val="bg1"/>
                </a:solidFill>
                <a:latin typeface="+mj-lt"/>
              </a:rPr>
              <a:t>Hàng Đợi</a:t>
            </a:r>
            <a:endParaRPr lang="en-US" sz="6000" b="1" dirty="0">
              <a:solidFill>
                <a:schemeClr val="bg1"/>
              </a:solidFill>
              <a:latin typeface="+mj-lt"/>
            </a:endParaRPr>
          </a:p>
        </p:txBody>
      </p:sp>
      <p:sp>
        <p:nvSpPr>
          <p:cNvPr id="9" name="TextBox 8"/>
          <p:cNvSpPr txBox="1"/>
          <p:nvPr/>
        </p:nvSpPr>
        <p:spPr>
          <a:xfrm>
            <a:off x="4991102" y="5030417"/>
            <a:ext cx="4724400" cy="1015663"/>
          </a:xfrm>
          <a:prstGeom prst="rect">
            <a:avLst/>
          </a:prstGeom>
          <a:noFill/>
        </p:spPr>
        <p:txBody>
          <a:bodyPr wrap="square" rtlCol="0">
            <a:spAutoFit/>
          </a:bodyPr>
          <a:lstStyle/>
          <a:p>
            <a:pPr algn="ctr"/>
            <a:r>
              <a:rPr lang="vi-VN" sz="6000" b="1" dirty="0">
                <a:solidFill>
                  <a:schemeClr val="bg1"/>
                </a:solidFill>
                <a:latin typeface="+mj-lt"/>
              </a:rPr>
              <a:t>Gantt Chart</a:t>
            </a:r>
            <a:endParaRPr lang="en-US" sz="6000" b="1" dirty="0">
              <a:solidFill>
                <a:schemeClr val="bg1"/>
              </a:solidFill>
              <a:latin typeface="+mj-lt"/>
            </a:endParaRPr>
          </a:p>
        </p:txBody>
      </p:sp>
      <p:graphicFrame>
        <p:nvGraphicFramePr>
          <p:cNvPr id="10" name="Table 9"/>
          <p:cNvGraphicFramePr>
            <a:graphicFrameLocks noGrp="1"/>
          </p:cNvGraphicFramePr>
          <p:nvPr/>
        </p:nvGraphicFramePr>
        <p:xfrm>
          <a:off x="1295400" y="6810396"/>
          <a:ext cx="12121480" cy="1432560"/>
        </p:xfrm>
        <a:graphic>
          <a:graphicData uri="http://schemas.openxmlformats.org/drawingml/2006/table">
            <a:tbl>
              <a:tblPr firstRow="1" bandRow="1">
                <a:tableStyleId>{5940675A-B579-460E-94D1-54222C63F5DA}</a:tableStyleId>
              </a:tblPr>
              <a:tblGrid>
                <a:gridCol w="1515185">
                  <a:extLst>
                    <a:ext uri="{9D8B030D-6E8A-4147-A177-3AD203B41FA5}">
                      <a16:colId xmlns:a16="http://schemas.microsoft.com/office/drawing/2014/main" val="20000"/>
                    </a:ext>
                  </a:extLst>
                </a:gridCol>
                <a:gridCol w="1515185">
                  <a:extLst>
                    <a:ext uri="{9D8B030D-6E8A-4147-A177-3AD203B41FA5}">
                      <a16:colId xmlns:a16="http://schemas.microsoft.com/office/drawing/2014/main" val="20001"/>
                    </a:ext>
                  </a:extLst>
                </a:gridCol>
                <a:gridCol w="1515185">
                  <a:extLst>
                    <a:ext uri="{9D8B030D-6E8A-4147-A177-3AD203B41FA5}">
                      <a16:colId xmlns:a16="http://schemas.microsoft.com/office/drawing/2014/main" val="20002"/>
                    </a:ext>
                  </a:extLst>
                </a:gridCol>
                <a:gridCol w="1550445">
                  <a:extLst>
                    <a:ext uri="{9D8B030D-6E8A-4147-A177-3AD203B41FA5}">
                      <a16:colId xmlns:a16="http://schemas.microsoft.com/office/drawing/2014/main" val="20003"/>
                    </a:ext>
                  </a:extLst>
                </a:gridCol>
                <a:gridCol w="1479925">
                  <a:extLst>
                    <a:ext uri="{9D8B030D-6E8A-4147-A177-3AD203B41FA5}">
                      <a16:colId xmlns:a16="http://schemas.microsoft.com/office/drawing/2014/main" val="20004"/>
                    </a:ext>
                  </a:extLst>
                </a:gridCol>
                <a:gridCol w="1515185">
                  <a:extLst>
                    <a:ext uri="{9D8B030D-6E8A-4147-A177-3AD203B41FA5}">
                      <a16:colId xmlns:a16="http://schemas.microsoft.com/office/drawing/2014/main" val="20005"/>
                    </a:ext>
                  </a:extLst>
                </a:gridCol>
                <a:gridCol w="1515185">
                  <a:extLst>
                    <a:ext uri="{9D8B030D-6E8A-4147-A177-3AD203B41FA5}">
                      <a16:colId xmlns:a16="http://schemas.microsoft.com/office/drawing/2014/main" val="20006"/>
                    </a:ext>
                  </a:extLst>
                </a:gridCol>
                <a:gridCol w="1515185">
                  <a:extLst>
                    <a:ext uri="{9D8B030D-6E8A-4147-A177-3AD203B41FA5}">
                      <a16:colId xmlns:a16="http://schemas.microsoft.com/office/drawing/2014/main" val="20007"/>
                    </a:ext>
                  </a:extLst>
                </a:gridCol>
              </a:tblGrid>
              <a:tr h="873758">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0000"/>
                  </a:ext>
                </a:extLst>
              </a:tr>
            </a:tbl>
          </a:graphicData>
        </a:graphic>
      </p:graphicFrame>
      <p:sp>
        <p:nvSpPr>
          <p:cNvPr id="16" name="Rectangle 15"/>
          <p:cNvSpPr/>
          <p:nvPr/>
        </p:nvSpPr>
        <p:spPr>
          <a:xfrm>
            <a:off x="2926079" y="3240632"/>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1257299" y="5827711"/>
            <a:ext cx="3398521" cy="769441"/>
          </a:xfrm>
          <a:prstGeom prst="rect">
            <a:avLst/>
          </a:prstGeom>
          <a:noFill/>
        </p:spPr>
        <p:txBody>
          <a:bodyPr wrap="square" rtlCol="0">
            <a:spAutoFit/>
          </a:bodyPr>
          <a:lstStyle/>
          <a:p>
            <a:r>
              <a:rPr lang="vi-VN" sz="4400" b="1" dirty="0">
                <a:solidFill>
                  <a:schemeClr val="bg1"/>
                </a:solidFill>
                <a:latin typeface="Times New Roman" panose="02020603050405020304" pitchFamily="18" charset="0"/>
                <a:cs typeface="Times New Roman" panose="02020603050405020304" pitchFamily="18" charset="0"/>
              </a:rPr>
              <a:t>Quantum = 4</a:t>
            </a:r>
            <a:endParaRPr lang="en-US" sz="44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nvGraphicFramePr>
        <p:xfrm>
          <a:off x="11318989" y="342900"/>
          <a:ext cx="6604371" cy="3899901"/>
        </p:xfrm>
        <a:graphic>
          <a:graphicData uri="http://schemas.openxmlformats.org/drawingml/2006/table">
            <a:tbl>
              <a:tblPr firstRow="1" bandRow="1">
                <a:tableStyleId>{073A0DAA-6AF3-43AB-8588-CEC1D06C72B9}</a:tableStyleId>
              </a:tblPr>
              <a:tblGrid>
                <a:gridCol w="2201457">
                  <a:extLst>
                    <a:ext uri="{9D8B030D-6E8A-4147-A177-3AD203B41FA5}">
                      <a16:colId xmlns:a16="http://schemas.microsoft.com/office/drawing/2014/main" val="20000"/>
                    </a:ext>
                  </a:extLst>
                </a:gridCol>
                <a:gridCol w="2201457">
                  <a:extLst>
                    <a:ext uri="{9D8B030D-6E8A-4147-A177-3AD203B41FA5}">
                      <a16:colId xmlns:a16="http://schemas.microsoft.com/office/drawing/2014/main" val="20001"/>
                    </a:ext>
                  </a:extLst>
                </a:gridCol>
                <a:gridCol w="2201457">
                  <a:extLst>
                    <a:ext uri="{9D8B030D-6E8A-4147-A177-3AD203B41FA5}">
                      <a16:colId xmlns:a16="http://schemas.microsoft.com/office/drawing/2014/main" val="20002"/>
                    </a:ext>
                  </a:extLst>
                </a:gridCol>
              </a:tblGrid>
              <a:tr h="1111566">
                <a:tc>
                  <a:txBody>
                    <a:bodyPr/>
                    <a:lstStyle/>
                    <a:p>
                      <a:pPr algn="ctr"/>
                      <a:r>
                        <a:rPr lang="vi-VN" sz="3200" b="1" dirty="0">
                          <a:latin typeface="+mj-lt"/>
                        </a:rPr>
                        <a:t>Tiến Trình</a:t>
                      </a:r>
                    </a:p>
                  </a:txBody>
                  <a:tcPr anchor="ctr"/>
                </a:tc>
                <a:tc>
                  <a:txBody>
                    <a:bodyPr/>
                    <a:lstStyle/>
                    <a:p>
                      <a:pPr algn="ctr"/>
                      <a:r>
                        <a:rPr lang="vi-VN" sz="3200" b="1" dirty="0">
                          <a:latin typeface="+mj-lt"/>
                        </a:rPr>
                        <a:t>Thời Gian Đến</a:t>
                      </a:r>
                      <a:endParaRPr lang="en-US" sz="3200" b="1" dirty="0">
                        <a:latin typeface="+mj-lt"/>
                      </a:endParaRPr>
                    </a:p>
                  </a:txBody>
                  <a:tcPr anchor="ctr"/>
                </a:tc>
                <a:tc>
                  <a:txBody>
                    <a:bodyPr/>
                    <a:lstStyle/>
                    <a:p>
                      <a:pPr algn="ctr"/>
                      <a:r>
                        <a:rPr lang="vi-VN" sz="3200" b="1" dirty="0">
                          <a:latin typeface="+mj-lt"/>
                        </a:rPr>
                        <a:t>Thời Gian Xử Lý</a:t>
                      </a:r>
                      <a:endParaRPr lang="en-US" sz="3200" b="1" dirty="0">
                        <a:latin typeface="+mj-lt"/>
                      </a:endParaRPr>
                    </a:p>
                  </a:txBody>
                  <a:tcPr anchor="ctr"/>
                </a:tc>
                <a:extLst>
                  <a:ext uri="{0D108BD9-81ED-4DB2-BD59-A6C34878D82A}">
                    <a16:rowId xmlns:a16="http://schemas.microsoft.com/office/drawing/2014/main" val="10000"/>
                  </a:ext>
                </a:extLst>
              </a:tr>
              <a:tr h="929445">
                <a:tc>
                  <a:txBody>
                    <a:bodyPr/>
                    <a:lstStyle/>
                    <a:p>
                      <a:pPr algn="ctr"/>
                      <a:r>
                        <a:rPr lang="vi-VN" sz="3200" b="1" dirty="0">
                          <a:latin typeface="+mj-lt"/>
                        </a:rPr>
                        <a:t>P1</a:t>
                      </a:r>
                      <a:endParaRPr lang="en-US" sz="3200" b="1" dirty="0">
                        <a:latin typeface="+mj-lt"/>
                      </a:endParaRPr>
                    </a:p>
                  </a:txBody>
                  <a:tcPr anchor="ctr"/>
                </a:tc>
                <a:tc>
                  <a:txBody>
                    <a:bodyPr/>
                    <a:lstStyle/>
                    <a:p>
                      <a:pPr algn="ctr"/>
                      <a:r>
                        <a:rPr lang="vi-VN" sz="3200" b="1" dirty="0">
                          <a:latin typeface="+mj-lt"/>
                        </a:rPr>
                        <a:t>0</a:t>
                      </a:r>
                      <a:endParaRPr lang="en-US" sz="3200" b="1" dirty="0">
                        <a:latin typeface="+mj-lt"/>
                      </a:endParaRPr>
                    </a:p>
                  </a:txBody>
                  <a:tcPr anchor="ctr"/>
                </a:tc>
                <a:tc>
                  <a:txBody>
                    <a:bodyPr/>
                    <a:lstStyle/>
                    <a:p>
                      <a:pPr algn="ctr"/>
                      <a:r>
                        <a:rPr lang="vi-VN" sz="3200" b="1" dirty="0">
                          <a:latin typeface="+mj-lt"/>
                        </a:rPr>
                        <a:t>24</a:t>
                      </a:r>
                      <a:endParaRPr lang="en-US" sz="3200" b="1" dirty="0">
                        <a:latin typeface="+mj-lt"/>
                      </a:endParaRPr>
                    </a:p>
                  </a:txBody>
                  <a:tcPr anchor="ctr"/>
                </a:tc>
                <a:extLst>
                  <a:ext uri="{0D108BD9-81ED-4DB2-BD59-A6C34878D82A}">
                    <a16:rowId xmlns:a16="http://schemas.microsoft.com/office/drawing/2014/main" val="10001"/>
                  </a:ext>
                </a:extLst>
              </a:tr>
              <a:tr h="929445">
                <a:tc>
                  <a:txBody>
                    <a:bodyPr/>
                    <a:lstStyle/>
                    <a:p>
                      <a:pPr algn="ctr"/>
                      <a:r>
                        <a:rPr lang="vi-VN" sz="3200" b="1" dirty="0">
                          <a:latin typeface="+mj-lt"/>
                        </a:rPr>
                        <a:t>P2</a:t>
                      </a:r>
                      <a:endParaRPr lang="en-US" sz="3200" b="1" dirty="0">
                        <a:latin typeface="+mj-lt"/>
                      </a:endParaRPr>
                    </a:p>
                  </a:txBody>
                  <a:tcPr anchor="ctr"/>
                </a:tc>
                <a:tc>
                  <a:txBody>
                    <a:bodyPr/>
                    <a:lstStyle/>
                    <a:p>
                      <a:pPr algn="ctr"/>
                      <a:r>
                        <a:rPr lang="vi-VN" sz="3200" b="1" dirty="0">
                          <a:latin typeface="+mj-lt"/>
                        </a:rPr>
                        <a:t>1</a:t>
                      </a:r>
                      <a:endParaRPr lang="en-US" sz="3200" b="1" dirty="0">
                        <a:latin typeface="+mj-lt"/>
                      </a:endParaRPr>
                    </a:p>
                  </a:txBody>
                  <a:tcPr anchor="ctr"/>
                </a:tc>
                <a:tc>
                  <a:txBody>
                    <a:bodyPr/>
                    <a:lstStyle/>
                    <a:p>
                      <a:pPr algn="ctr"/>
                      <a:r>
                        <a:rPr lang="vi-VN" sz="3200" b="1" dirty="0">
                          <a:latin typeface="+mj-lt"/>
                        </a:rPr>
                        <a:t>3</a:t>
                      </a:r>
                      <a:endParaRPr lang="en-US" sz="3200" b="1" dirty="0">
                        <a:latin typeface="+mj-lt"/>
                      </a:endParaRPr>
                    </a:p>
                  </a:txBody>
                  <a:tcPr anchor="ctr"/>
                </a:tc>
                <a:extLst>
                  <a:ext uri="{0D108BD9-81ED-4DB2-BD59-A6C34878D82A}">
                    <a16:rowId xmlns:a16="http://schemas.microsoft.com/office/drawing/2014/main" val="10002"/>
                  </a:ext>
                </a:extLst>
              </a:tr>
              <a:tr h="929445">
                <a:tc>
                  <a:txBody>
                    <a:bodyPr/>
                    <a:lstStyle/>
                    <a:p>
                      <a:pPr algn="ctr"/>
                      <a:r>
                        <a:rPr lang="vi-VN" sz="3200" b="1" dirty="0">
                          <a:latin typeface="+mj-lt"/>
                        </a:rPr>
                        <a:t>P3</a:t>
                      </a:r>
                      <a:endParaRPr lang="en-US" sz="3200" b="1" dirty="0">
                        <a:latin typeface="+mj-lt"/>
                      </a:endParaRPr>
                    </a:p>
                  </a:txBody>
                  <a:tcPr anchor="ctr"/>
                </a:tc>
                <a:tc>
                  <a:txBody>
                    <a:bodyPr/>
                    <a:lstStyle/>
                    <a:p>
                      <a:pPr algn="ctr"/>
                      <a:r>
                        <a:rPr lang="vi-VN" sz="3200" b="1" dirty="0">
                          <a:latin typeface="+mj-lt"/>
                        </a:rPr>
                        <a:t>2</a:t>
                      </a:r>
                      <a:endParaRPr lang="en-US" sz="3200" b="1" dirty="0">
                        <a:latin typeface="+mj-lt"/>
                      </a:endParaRPr>
                    </a:p>
                  </a:txBody>
                  <a:tcPr anchor="ctr"/>
                </a:tc>
                <a:tc>
                  <a:txBody>
                    <a:bodyPr/>
                    <a:lstStyle/>
                    <a:p>
                      <a:pPr algn="ctr"/>
                      <a:r>
                        <a:rPr lang="vi-VN" sz="3200" b="1" dirty="0">
                          <a:latin typeface="+mj-lt"/>
                        </a:rPr>
                        <a:t>3</a:t>
                      </a:r>
                      <a:endParaRPr lang="en-US" sz="3200" b="1" dirty="0">
                        <a:latin typeface="+mj-lt"/>
                      </a:endParaRPr>
                    </a:p>
                  </a:txBody>
                  <a:tcPr anchor="ct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8" name="Freeform 8"/>
          <p:cNvSpPr/>
          <p:nvPr/>
        </p:nvSpPr>
        <p:spPr>
          <a:xfrm>
            <a:off x="-1023024" y="-1028700"/>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10800000">
            <a:off x="16535400" y="7883665"/>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cxnSp>
        <p:nvCxnSpPr>
          <p:cNvPr id="5" name="Straight Connector 4"/>
          <p:cNvCxnSpPr/>
          <p:nvPr/>
        </p:nvCxnSpPr>
        <p:spPr>
          <a:xfrm>
            <a:off x="1219202" y="2857655"/>
            <a:ext cx="11087100" cy="2880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1181102" y="4838700"/>
            <a:ext cx="1112520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011108" y="1460014"/>
            <a:ext cx="4724400" cy="1015663"/>
          </a:xfrm>
          <a:prstGeom prst="rect">
            <a:avLst/>
          </a:prstGeom>
          <a:noFill/>
        </p:spPr>
        <p:txBody>
          <a:bodyPr wrap="square" rtlCol="0">
            <a:spAutoFit/>
          </a:bodyPr>
          <a:lstStyle/>
          <a:p>
            <a:pPr algn="ctr"/>
            <a:r>
              <a:rPr lang="vi-VN" sz="6000" b="1" dirty="0">
                <a:solidFill>
                  <a:schemeClr val="bg1"/>
                </a:solidFill>
                <a:latin typeface="+mj-lt"/>
              </a:rPr>
              <a:t>Hàng Đợi</a:t>
            </a:r>
            <a:endParaRPr lang="en-US" sz="6000" b="1" dirty="0">
              <a:solidFill>
                <a:schemeClr val="bg1"/>
              </a:solidFill>
              <a:latin typeface="+mj-lt"/>
            </a:endParaRPr>
          </a:p>
        </p:txBody>
      </p:sp>
      <p:sp>
        <p:nvSpPr>
          <p:cNvPr id="9" name="TextBox 8"/>
          <p:cNvSpPr txBox="1"/>
          <p:nvPr/>
        </p:nvSpPr>
        <p:spPr>
          <a:xfrm>
            <a:off x="4991102" y="5030417"/>
            <a:ext cx="4724400" cy="1015663"/>
          </a:xfrm>
          <a:prstGeom prst="rect">
            <a:avLst/>
          </a:prstGeom>
          <a:noFill/>
        </p:spPr>
        <p:txBody>
          <a:bodyPr wrap="square" rtlCol="0">
            <a:spAutoFit/>
          </a:bodyPr>
          <a:lstStyle/>
          <a:p>
            <a:pPr algn="ctr"/>
            <a:r>
              <a:rPr lang="vi-VN" sz="6000" b="1" dirty="0">
                <a:solidFill>
                  <a:schemeClr val="bg1"/>
                </a:solidFill>
                <a:latin typeface="+mj-lt"/>
              </a:rPr>
              <a:t>Gantt Chart</a:t>
            </a:r>
            <a:endParaRPr lang="en-US" sz="6000" b="1" dirty="0">
              <a:solidFill>
                <a:schemeClr val="bg1"/>
              </a:solidFill>
              <a:latin typeface="+mj-lt"/>
            </a:endParaRPr>
          </a:p>
        </p:txBody>
      </p:sp>
      <p:graphicFrame>
        <p:nvGraphicFramePr>
          <p:cNvPr id="10" name="Table 9"/>
          <p:cNvGraphicFramePr>
            <a:graphicFrameLocks noGrp="1"/>
          </p:cNvGraphicFramePr>
          <p:nvPr/>
        </p:nvGraphicFramePr>
        <p:xfrm>
          <a:off x="1295400" y="6810396"/>
          <a:ext cx="12121480" cy="1432560"/>
        </p:xfrm>
        <a:graphic>
          <a:graphicData uri="http://schemas.openxmlformats.org/drawingml/2006/table">
            <a:tbl>
              <a:tblPr firstRow="1" bandRow="1">
                <a:tableStyleId>{5940675A-B579-460E-94D1-54222C63F5DA}</a:tableStyleId>
              </a:tblPr>
              <a:tblGrid>
                <a:gridCol w="1515185">
                  <a:extLst>
                    <a:ext uri="{9D8B030D-6E8A-4147-A177-3AD203B41FA5}">
                      <a16:colId xmlns:a16="http://schemas.microsoft.com/office/drawing/2014/main" val="20000"/>
                    </a:ext>
                  </a:extLst>
                </a:gridCol>
                <a:gridCol w="1515185">
                  <a:extLst>
                    <a:ext uri="{9D8B030D-6E8A-4147-A177-3AD203B41FA5}">
                      <a16:colId xmlns:a16="http://schemas.microsoft.com/office/drawing/2014/main" val="20001"/>
                    </a:ext>
                  </a:extLst>
                </a:gridCol>
                <a:gridCol w="1515185">
                  <a:extLst>
                    <a:ext uri="{9D8B030D-6E8A-4147-A177-3AD203B41FA5}">
                      <a16:colId xmlns:a16="http://schemas.microsoft.com/office/drawing/2014/main" val="20002"/>
                    </a:ext>
                  </a:extLst>
                </a:gridCol>
                <a:gridCol w="1550445">
                  <a:extLst>
                    <a:ext uri="{9D8B030D-6E8A-4147-A177-3AD203B41FA5}">
                      <a16:colId xmlns:a16="http://schemas.microsoft.com/office/drawing/2014/main" val="20003"/>
                    </a:ext>
                  </a:extLst>
                </a:gridCol>
                <a:gridCol w="1479925">
                  <a:extLst>
                    <a:ext uri="{9D8B030D-6E8A-4147-A177-3AD203B41FA5}">
                      <a16:colId xmlns:a16="http://schemas.microsoft.com/office/drawing/2014/main" val="20004"/>
                    </a:ext>
                  </a:extLst>
                </a:gridCol>
                <a:gridCol w="1515185">
                  <a:extLst>
                    <a:ext uri="{9D8B030D-6E8A-4147-A177-3AD203B41FA5}">
                      <a16:colId xmlns:a16="http://schemas.microsoft.com/office/drawing/2014/main" val="20005"/>
                    </a:ext>
                  </a:extLst>
                </a:gridCol>
                <a:gridCol w="1515185">
                  <a:extLst>
                    <a:ext uri="{9D8B030D-6E8A-4147-A177-3AD203B41FA5}">
                      <a16:colId xmlns:a16="http://schemas.microsoft.com/office/drawing/2014/main" val="20006"/>
                    </a:ext>
                  </a:extLst>
                </a:gridCol>
                <a:gridCol w="1515185">
                  <a:extLst>
                    <a:ext uri="{9D8B030D-6E8A-4147-A177-3AD203B41FA5}">
                      <a16:colId xmlns:a16="http://schemas.microsoft.com/office/drawing/2014/main" val="20007"/>
                    </a:ext>
                  </a:extLst>
                </a:gridCol>
              </a:tblGrid>
              <a:tr h="873758">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0000"/>
                  </a:ext>
                </a:extLst>
              </a:tr>
            </a:tbl>
          </a:graphicData>
        </a:graphic>
      </p:graphicFrame>
      <p:sp>
        <p:nvSpPr>
          <p:cNvPr id="15" name="TextBox 14"/>
          <p:cNvSpPr txBox="1"/>
          <p:nvPr/>
        </p:nvSpPr>
        <p:spPr>
          <a:xfrm>
            <a:off x="966768" y="8355737"/>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0</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1524000" y="6940694"/>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17" name="Rectangle 16"/>
          <p:cNvSpPr/>
          <p:nvPr/>
        </p:nvSpPr>
        <p:spPr>
          <a:xfrm>
            <a:off x="2327906" y="3296350"/>
            <a:ext cx="1143000" cy="115823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P2</a:t>
            </a:r>
            <a:endParaRPr lang="en-US" sz="4000" dirty="0">
              <a:latin typeface="Times New Roman" panose="02020603050405020304" pitchFamily="18" charset="0"/>
              <a:cs typeface="Times New Roman" panose="02020603050405020304" pitchFamily="18" charset="0"/>
            </a:endParaRPr>
          </a:p>
        </p:txBody>
      </p:sp>
      <p:sp>
        <p:nvSpPr>
          <p:cNvPr id="18" name="Rectangle 17"/>
          <p:cNvSpPr/>
          <p:nvPr/>
        </p:nvSpPr>
        <p:spPr>
          <a:xfrm>
            <a:off x="5145144" y="3268438"/>
            <a:ext cx="1143000" cy="11582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P3</a:t>
            </a:r>
            <a:endParaRPr lang="en-US" sz="40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1257299" y="5827711"/>
            <a:ext cx="3398521" cy="769441"/>
          </a:xfrm>
          <a:prstGeom prst="rect">
            <a:avLst/>
          </a:prstGeom>
          <a:noFill/>
        </p:spPr>
        <p:txBody>
          <a:bodyPr wrap="square" rtlCol="0">
            <a:spAutoFit/>
          </a:bodyPr>
          <a:lstStyle/>
          <a:p>
            <a:r>
              <a:rPr lang="vi-VN" sz="4400" b="1" dirty="0">
                <a:solidFill>
                  <a:schemeClr val="bg1"/>
                </a:solidFill>
                <a:latin typeface="Times New Roman" panose="02020603050405020304" pitchFamily="18" charset="0"/>
                <a:cs typeface="Times New Roman" panose="02020603050405020304" pitchFamily="18" charset="0"/>
              </a:rPr>
              <a:t>Quantum = 4</a:t>
            </a:r>
            <a:endParaRPr lang="en-US" sz="44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nvGraphicFramePr>
        <p:xfrm>
          <a:off x="11318989" y="342900"/>
          <a:ext cx="6604371" cy="3899901"/>
        </p:xfrm>
        <a:graphic>
          <a:graphicData uri="http://schemas.openxmlformats.org/drawingml/2006/table">
            <a:tbl>
              <a:tblPr firstRow="1" bandRow="1">
                <a:tableStyleId>{073A0DAA-6AF3-43AB-8588-CEC1D06C72B9}</a:tableStyleId>
              </a:tblPr>
              <a:tblGrid>
                <a:gridCol w="2201457">
                  <a:extLst>
                    <a:ext uri="{9D8B030D-6E8A-4147-A177-3AD203B41FA5}">
                      <a16:colId xmlns:a16="http://schemas.microsoft.com/office/drawing/2014/main" val="20000"/>
                    </a:ext>
                  </a:extLst>
                </a:gridCol>
                <a:gridCol w="2201457">
                  <a:extLst>
                    <a:ext uri="{9D8B030D-6E8A-4147-A177-3AD203B41FA5}">
                      <a16:colId xmlns:a16="http://schemas.microsoft.com/office/drawing/2014/main" val="20001"/>
                    </a:ext>
                  </a:extLst>
                </a:gridCol>
                <a:gridCol w="2201457">
                  <a:extLst>
                    <a:ext uri="{9D8B030D-6E8A-4147-A177-3AD203B41FA5}">
                      <a16:colId xmlns:a16="http://schemas.microsoft.com/office/drawing/2014/main" val="20002"/>
                    </a:ext>
                  </a:extLst>
                </a:gridCol>
              </a:tblGrid>
              <a:tr h="1111566">
                <a:tc>
                  <a:txBody>
                    <a:bodyPr/>
                    <a:lstStyle/>
                    <a:p>
                      <a:pPr algn="ctr"/>
                      <a:r>
                        <a:rPr lang="vi-VN" sz="3200" b="1" dirty="0">
                          <a:latin typeface="+mj-lt"/>
                        </a:rPr>
                        <a:t>Tiến Trình</a:t>
                      </a:r>
                    </a:p>
                  </a:txBody>
                  <a:tcPr anchor="ctr"/>
                </a:tc>
                <a:tc>
                  <a:txBody>
                    <a:bodyPr/>
                    <a:lstStyle/>
                    <a:p>
                      <a:pPr algn="ctr"/>
                      <a:r>
                        <a:rPr lang="vi-VN" sz="3200" b="1" dirty="0">
                          <a:latin typeface="+mj-lt"/>
                        </a:rPr>
                        <a:t>Thời Gian Đến</a:t>
                      </a:r>
                      <a:endParaRPr lang="en-US" sz="3200" b="1" dirty="0">
                        <a:latin typeface="+mj-lt"/>
                      </a:endParaRPr>
                    </a:p>
                  </a:txBody>
                  <a:tcPr anchor="ctr"/>
                </a:tc>
                <a:tc>
                  <a:txBody>
                    <a:bodyPr/>
                    <a:lstStyle/>
                    <a:p>
                      <a:pPr algn="ctr"/>
                      <a:r>
                        <a:rPr lang="vi-VN" sz="3200" b="1" dirty="0">
                          <a:latin typeface="+mj-lt"/>
                        </a:rPr>
                        <a:t>Thời Gian Xử Lý</a:t>
                      </a:r>
                      <a:endParaRPr lang="en-US" sz="3200" b="1" dirty="0">
                        <a:latin typeface="+mj-lt"/>
                      </a:endParaRPr>
                    </a:p>
                  </a:txBody>
                  <a:tcPr anchor="ctr"/>
                </a:tc>
                <a:extLst>
                  <a:ext uri="{0D108BD9-81ED-4DB2-BD59-A6C34878D82A}">
                    <a16:rowId xmlns:a16="http://schemas.microsoft.com/office/drawing/2014/main" val="10000"/>
                  </a:ext>
                </a:extLst>
              </a:tr>
              <a:tr h="929445">
                <a:tc>
                  <a:txBody>
                    <a:bodyPr/>
                    <a:lstStyle/>
                    <a:p>
                      <a:pPr algn="ctr"/>
                      <a:r>
                        <a:rPr lang="vi-VN" sz="3200" b="1" dirty="0">
                          <a:latin typeface="+mj-lt"/>
                        </a:rPr>
                        <a:t>P1</a:t>
                      </a:r>
                      <a:endParaRPr lang="en-US" sz="3200" b="1" dirty="0">
                        <a:latin typeface="+mj-lt"/>
                      </a:endParaRPr>
                    </a:p>
                  </a:txBody>
                  <a:tcPr anchor="ctr"/>
                </a:tc>
                <a:tc>
                  <a:txBody>
                    <a:bodyPr/>
                    <a:lstStyle/>
                    <a:p>
                      <a:pPr algn="ctr"/>
                      <a:r>
                        <a:rPr lang="en-US" sz="3200" b="1" dirty="0">
                          <a:latin typeface="Times New Roman" panose="02020603050405020304" pitchFamily="18" charset="0"/>
                          <a:cs typeface="Times New Roman" panose="02020603050405020304" pitchFamily="18" charset="0"/>
                        </a:rPr>
                        <a:t>0</a:t>
                      </a:r>
                    </a:p>
                  </a:txBody>
                  <a:tcPr anchor="ctr"/>
                </a:tc>
                <a:tc>
                  <a:txBody>
                    <a:bodyPr/>
                    <a:lstStyle/>
                    <a:p>
                      <a:pPr algn="ctr"/>
                      <a:r>
                        <a:rPr lang="vi-VN" sz="3200" b="1" dirty="0">
                          <a:latin typeface="+mj-lt"/>
                        </a:rPr>
                        <a:t>24</a:t>
                      </a:r>
                      <a:endParaRPr lang="en-US" sz="3200" b="1" dirty="0">
                        <a:latin typeface="+mj-lt"/>
                      </a:endParaRPr>
                    </a:p>
                  </a:txBody>
                  <a:tcPr anchor="ctr"/>
                </a:tc>
                <a:extLst>
                  <a:ext uri="{0D108BD9-81ED-4DB2-BD59-A6C34878D82A}">
                    <a16:rowId xmlns:a16="http://schemas.microsoft.com/office/drawing/2014/main" val="10001"/>
                  </a:ext>
                </a:extLst>
              </a:tr>
              <a:tr h="929445">
                <a:tc>
                  <a:txBody>
                    <a:bodyPr/>
                    <a:lstStyle/>
                    <a:p>
                      <a:pPr algn="ctr"/>
                      <a:r>
                        <a:rPr lang="vi-VN" sz="3200" b="1" dirty="0">
                          <a:latin typeface="+mj-lt"/>
                        </a:rPr>
                        <a:t>P2</a:t>
                      </a:r>
                      <a:endParaRPr lang="en-US" sz="3200" b="1" dirty="0">
                        <a:latin typeface="+mj-lt"/>
                      </a:endParaRPr>
                    </a:p>
                  </a:txBody>
                  <a:tcPr anchor="ctr"/>
                </a:tc>
                <a:tc>
                  <a:txBody>
                    <a:bodyPr/>
                    <a:lstStyle/>
                    <a:p>
                      <a:pPr marL="0" algn="ctr" defTabSz="914400" rtl="0" eaLnBrk="1" latinLnBrk="0" hangingPunct="1"/>
                      <a:r>
                        <a:rPr lang="en-US" sz="3200" b="1" kern="1200" dirty="0">
                          <a:solidFill>
                            <a:schemeClr val="dk1"/>
                          </a:solidFill>
                          <a:latin typeface="Times New Roman" panose="02020603050405020304" pitchFamily="18" charset="0"/>
                          <a:ea typeface="+mn-ea"/>
                          <a:cs typeface="Times New Roman" panose="02020603050405020304" pitchFamily="18" charset="0"/>
                        </a:rPr>
                        <a:t>1</a:t>
                      </a:r>
                    </a:p>
                  </a:txBody>
                  <a:tcPr anchor="ctr"/>
                </a:tc>
                <a:tc>
                  <a:txBody>
                    <a:bodyPr/>
                    <a:lstStyle/>
                    <a:p>
                      <a:pPr algn="ctr"/>
                      <a:r>
                        <a:rPr lang="vi-VN" sz="3200" b="1" dirty="0">
                          <a:latin typeface="+mj-lt"/>
                        </a:rPr>
                        <a:t>3</a:t>
                      </a:r>
                      <a:endParaRPr lang="en-US" sz="3200" b="1" dirty="0">
                        <a:latin typeface="+mj-lt"/>
                      </a:endParaRPr>
                    </a:p>
                  </a:txBody>
                  <a:tcPr anchor="ctr"/>
                </a:tc>
                <a:extLst>
                  <a:ext uri="{0D108BD9-81ED-4DB2-BD59-A6C34878D82A}">
                    <a16:rowId xmlns:a16="http://schemas.microsoft.com/office/drawing/2014/main" val="10002"/>
                  </a:ext>
                </a:extLst>
              </a:tr>
              <a:tr h="929445">
                <a:tc>
                  <a:txBody>
                    <a:bodyPr/>
                    <a:lstStyle/>
                    <a:p>
                      <a:pPr algn="ctr"/>
                      <a:r>
                        <a:rPr lang="vi-VN" sz="3200" b="1" dirty="0">
                          <a:latin typeface="+mj-lt"/>
                        </a:rPr>
                        <a:t>P3</a:t>
                      </a:r>
                      <a:endParaRPr lang="en-US" sz="3200" b="1" dirty="0">
                        <a:latin typeface="+mj-lt"/>
                      </a:endParaRPr>
                    </a:p>
                  </a:txBody>
                  <a:tcPr anchor="ctr"/>
                </a:tc>
                <a:tc>
                  <a:txBody>
                    <a:bodyPr/>
                    <a:lstStyle/>
                    <a:p>
                      <a:pPr algn="ctr"/>
                      <a:r>
                        <a:rPr lang="vi-VN" sz="3200" b="1" dirty="0">
                          <a:latin typeface="+mj-lt"/>
                        </a:rPr>
                        <a:t>2</a:t>
                      </a:r>
                      <a:endParaRPr lang="en-US" sz="3200" b="1" dirty="0">
                        <a:latin typeface="+mj-lt"/>
                      </a:endParaRPr>
                    </a:p>
                  </a:txBody>
                  <a:tcPr anchor="ctr"/>
                </a:tc>
                <a:tc>
                  <a:txBody>
                    <a:bodyPr/>
                    <a:lstStyle/>
                    <a:p>
                      <a:pPr algn="ctr"/>
                      <a:r>
                        <a:rPr lang="vi-VN" sz="3200" b="1" dirty="0">
                          <a:latin typeface="+mj-lt"/>
                        </a:rPr>
                        <a:t>3</a:t>
                      </a:r>
                      <a:endParaRPr lang="en-US" sz="3200" b="1" dirty="0">
                        <a:latin typeface="+mj-lt"/>
                      </a:endParaRPr>
                    </a:p>
                  </a:txBody>
                  <a:tcPr anchor="ctr"/>
                </a:tc>
                <a:extLst>
                  <a:ext uri="{0D108BD9-81ED-4DB2-BD59-A6C34878D82A}">
                    <a16:rowId xmlns:a16="http://schemas.microsoft.com/office/drawing/2014/main" val="10003"/>
                  </a:ext>
                </a:extLst>
              </a:tr>
            </a:tbl>
          </a:graphicData>
        </a:graphic>
      </p:graphicFrame>
      <p:sp>
        <p:nvSpPr>
          <p:cNvPr id="4" name="TextBox 3"/>
          <p:cNvSpPr txBox="1"/>
          <p:nvPr/>
        </p:nvSpPr>
        <p:spPr>
          <a:xfrm>
            <a:off x="2438400" y="8343206"/>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4</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7962382" y="3296350"/>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7"/>
          <a:stretch>
            <a:fillRect/>
          </a:stretch>
        </p:blipFill>
        <p:spPr>
          <a:xfrm>
            <a:off x="15730220" y="1475704"/>
            <a:ext cx="2182980" cy="88564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8" name="Freeform 8"/>
          <p:cNvSpPr/>
          <p:nvPr/>
        </p:nvSpPr>
        <p:spPr>
          <a:xfrm>
            <a:off x="-1023024" y="-1028700"/>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10800000">
            <a:off x="16535400" y="7883665"/>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cxnSp>
        <p:nvCxnSpPr>
          <p:cNvPr id="5" name="Straight Connector 4"/>
          <p:cNvCxnSpPr/>
          <p:nvPr/>
        </p:nvCxnSpPr>
        <p:spPr>
          <a:xfrm>
            <a:off x="1219202" y="2857655"/>
            <a:ext cx="11087100" cy="2880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1181102" y="4838700"/>
            <a:ext cx="1112520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011108" y="1460014"/>
            <a:ext cx="4724400" cy="1015663"/>
          </a:xfrm>
          <a:prstGeom prst="rect">
            <a:avLst/>
          </a:prstGeom>
          <a:noFill/>
        </p:spPr>
        <p:txBody>
          <a:bodyPr wrap="square" rtlCol="0">
            <a:spAutoFit/>
          </a:bodyPr>
          <a:lstStyle/>
          <a:p>
            <a:pPr algn="ctr"/>
            <a:r>
              <a:rPr lang="vi-VN" sz="6000" b="1" dirty="0">
                <a:solidFill>
                  <a:schemeClr val="bg1"/>
                </a:solidFill>
                <a:latin typeface="+mj-lt"/>
              </a:rPr>
              <a:t>Hàng Đợi</a:t>
            </a:r>
            <a:endParaRPr lang="en-US" sz="6000" b="1" dirty="0">
              <a:solidFill>
                <a:schemeClr val="bg1"/>
              </a:solidFill>
              <a:latin typeface="+mj-lt"/>
            </a:endParaRPr>
          </a:p>
        </p:txBody>
      </p:sp>
      <p:sp>
        <p:nvSpPr>
          <p:cNvPr id="9" name="TextBox 8"/>
          <p:cNvSpPr txBox="1"/>
          <p:nvPr/>
        </p:nvSpPr>
        <p:spPr>
          <a:xfrm>
            <a:off x="4991102" y="5030417"/>
            <a:ext cx="4724400" cy="1015663"/>
          </a:xfrm>
          <a:prstGeom prst="rect">
            <a:avLst/>
          </a:prstGeom>
          <a:noFill/>
        </p:spPr>
        <p:txBody>
          <a:bodyPr wrap="square" rtlCol="0">
            <a:spAutoFit/>
          </a:bodyPr>
          <a:lstStyle/>
          <a:p>
            <a:pPr algn="ctr"/>
            <a:r>
              <a:rPr lang="vi-VN" sz="6000" b="1" dirty="0">
                <a:solidFill>
                  <a:schemeClr val="bg1"/>
                </a:solidFill>
                <a:latin typeface="+mj-lt"/>
              </a:rPr>
              <a:t>Gantt Chart</a:t>
            </a:r>
            <a:endParaRPr lang="en-US" sz="6000" b="1" dirty="0">
              <a:solidFill>
                <a:schemeClr val="bg1"/>
              </a:solidFill>
              <a:latin typeface="+mj-lt"/>
            </a:endParaRPr>
          </a:p>
        </p:txBody>
      </p:sp>
      <p:graphicFrame>
        <p:nvGraphicFramePr>
          <p:cNvPr id="10" name="Table 9"/>
          <p:cNvGraphicFramePr>
            <a:graphicFrameLocks noGrp="1"/>
          </p:cNvGraphicFramePr>
          <p:nvPr/>
        </p:nvGraphicFramePr>
        <p:xfrm>
          <a:off x="1295400" y="6810396"/>
          <a:ext cx="12121480" cy="1432560"/>
        </p:xfrm>
        <a:graphic>
          <a:graphicData uri="http://schemas.openxmlformats.org/drawingml/2006/table">
            <a:tbl>
              <a:tblPr firstRow="1" bandRow="1">
                <a:tableStyleId>{5940675A-B579-460E-94D1-54222C63F5DA}</a:tableStyleId>
              </a:tblPr>
              <a:tblGrid>
                <a:gridCol w="1515185">
                  <a:extLst>
                    <a:ext uri="{9D8B030D-6E8A-4147-A177-3AD203B41FA5}">
                      <a16:colId xmlns:a16="http://schemas.microsoft.com/office/drawing/2014/main" val="20000"/>
                    </a:ext>
                  </a:extLst>
                </a:gridCol>
                <a:gridCol w="1515185">
                  <a:extLst>
                    <a:ext uri="{9D8B030D-6E8A-4147-A177-3AD203B41FA5}">
                      <a16:colId xmlns:a16="http://schemas.microsoft.com/office/drawing/2014/main" val="20001"/>
                    </a:ext>
                  </a:extLst>
                </a:gridCol>
                <a:gridCol w="1515185">
                  <a:extLst>
                    <a:ext uri="{9D8B030D-6E8A-4147-A177-3AD203B41FA5}">
                      <a16:colId xmlns:a16="http://schemas.microsoft.com/office/drawing/2014/main" val="20002"/>
                    </a:ext>
                  </a:extLst>
                </a:gridCol>
                <a:gridCol w="1550445">
                  <a:extLst>
                    <a:ext uri="{9D8B030D-6E8A-4147-A177-3AD203B41FA5}">
                      <a16:colId xmlns:a16="http://schemas.microsoft.com/office/drawing/2014/main" val="20003"/>
                    </a:ext>
                  </a:extLst>
                </a:gridCol>
                <a:gridCol w="1479925">
                  <a:extLst>
                    <a:ext uri="{9D8B030D-6E8A-4147-A177-3AD203B41FA5}">
                      <a16:colId xmlns:a16="http://schemas.microsoft.com/office/drawing/2014/main" val="20004"/>
                    </a:ext>
                  </a:extLst>
                </a:gridCol>
                <a:gridCol w="1515185">
                  <a:extLst>
                    <a:ext uri="{9D8B030D-6E8A-4147-A177-3AD203B41FA5}">
                      <a16:colId xmlns:a16="http://schemas.microsoft.com/office/drawing/2014/main" val="20005"/>
                    </a:ext>
                  </a:extLst>
                </a:gridCol>
                <a:gridCol w="1515185">
                  <a:extLst>
                    <a:ext uri="{9D8B030D-6E8A-4147-A177-3AD203B41FA5}">
                      <a16:colId xmlns:a16="http://schemas.microsoft.com/office/drawing/2014/main" val="20006"/>
                    </a:ext>
                  </a:extLst>
                </a:gridCol>
                <a:gridCol w="1515185">
                  <a:extLst>
                    <a:ext uri="{9D8B030D-6E8A-4147-A177-3AD203B41FA5}">
                      <a16:colId xmlns:a16="http://schemas.microsoft.com/office/drawing/2014/main" val="20007"/>
                    </a:ext>
                  </a:extLst>
                </a:gridCol>
              </a:tblGrid>
              <a:tr h="873758">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0000"/>
                  </a:ext>
                </a:extLst>
              </a:tr>
            </a:tbl>
          </a:graphicData>
        </a:graphic>
      </p:graphicFrame>
      <p:sp>
        <p:nvSpPr>
          <p:cNvPr id="15" name="TextBox 14"/>
          <p:cNvSpPr txBox="1"/>
          <p:nvPr/>
        </p:nvSpPr>
        <p:spPr>
          <a:xfrm>
            <a:off x="966768" y="8355737"/>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0</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1524000" y="6940694"/>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18" name="Rectangle 17"/>
          <p:cNvSpPr/>
          <p:nvPr/>
        </p:nvSpPr>
        <p:spPr>
          <a:xfrm>
            <a:off x="2340989" y="3268438"/>
            <a:ext cx="1143000" cy="11582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P3</a:t>
            </a:r>
            <a:endParaRPr lang="en-US" sz="40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1257299" y="5827711"/>
            <a:ext cx="3398521" cy="769441"/>
          </a:xfrm>
          <a:prstGeom prst="rect">
            <a:avLst/>
          </a:prstGeom>
          <a:noFill/>
        </p:spPr>
        <p:txBody>
          <a:bodyPr wrap="square" rtlCol="0">
            <a:spAutoFit/>
          </a:bodyPr>
          <a:lstStyle/>
          <a:p>
            <a:r>
              <a:rPr lang="vi-VN" sz="4400" b="1" dirty="0">
                <a:solidFill>
                  <a:schemeClr val="bg1"/>
                </a:solidFill>
                <a:latin typeface="Times New Roman" panose="02020603050405020304" pitchFamily="18" charset="0"/>
                <a:cs typeface="Times New Roman" panose="02020603050405020304" pitchFamily="18" charset="0"/>
              </a:rPr>
              <a:t>Quantum = 4</a:t>
            </a:r>
            <a:endParaRPr lang="en-US" sz="44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nvGraphicFramePr>
        <p:xfrm>
          <a:off x="11318989" y="342900"/>
          <a:ext cx="6604371" cy="3899901"/>
        </p:xfrm>
        <a:graphic>
          <a:graphicData uri="http://schemas.openxmlformats.org/drawingml/2006/table">
            <a:tbl>
              <a:tblPr firstRow="1" bandRow="1">
                <a:tableStyleId>{073A0DAA-6AF3-43AB-8588-CEC1D06C72B9}</a:tableStyleId>
              </a:tblPr>
              <a:tblGrid>
                <a:gridCol w="2201457">
                  <a:extLst>
                    <a:ext uri="{9D8B030D-6E8A-4147-A177-3AD203B41FA5}">
                      <a16:colId xmlns:a16="http://schemas.microsoft.com/office/drawing/2014/main" val="20000"/>
                    </a:ext>
                  </a:extLst>
                </a:gridCol>
                <a:gridCol w="2201457">
                  <a:extLst>
                    <a:ext uri="{9D8B030D-6E8A-4147-A177-3AD203B41FA5}">
                      <a16:colId xmlns:a16="http://schemas.microsoft.com/office/drawing/2014/main" val="20001"/>
                    </a:ext>
                  </a:extLst>
                </a:gridCol>
                <a:gridCol w="2201457">
                  <a:extLst>
                    <a:ext uri="{9D8B030D-6E8A-4147-A177-3AD203B41FA5}">
                      <a16:colId xmlns:a16="http://schemas.microsoft.com/office/drawing/2014/main" val="20002"/>
                    </a:ext>
                  </a:extLst>
                </a:gridCol>
              </a:tblGrid>
              <a:tr h="1111566">
                <a:tc>
                  <a:txBody>
                    <a:bodyPr/>
                    <a:lstStyle/>
                    <a:p>
                      <a:pPr algn="ctr"/>
                      <a:r>
                        <a:rPr lang="vi-VN" sz="3200" b="1" dirty="0">
                          <a:latin typeface="+mj-lt"/>
                        </a:rPr>
                        <a:t>Tiến Trình</a:t>
                      </a:r>
                    </a:p>
                  </a:txBody>
                  <a:tcPr anchor="ctr"/>
                </a:tc>
                <a:tc>
                  <a:txBody>
                    <a:bodyPr/>
                    <a:lstStyle/>
                    <a:p>
                      <a:pPr algn="ctr"/>
                      <a:r>
                        <a:rPr lang="vi-VN" sz="3200" b="1" dirty="0">
                          <a:latin typeface="+mj-lt"/>
                        </a:rPr>
                        <a:t>Thời Gian Đến</a:t>
                      </a:r>
                      <a:endParaRPr lang="en-US" sz="3200" b="1" dirty="0">
                        <a:latin typeface="+mj-lt"/>
                      </a:endParaRPr>
                    </a:p>
                  </a:txBody>
                  <a:tcPr anchor="ctr"/>
                </a:tc>
                <a:tc>
                  <a:txBody>
                    <a:bodyPr/>
                    <a:lstStyle/>
                    <a:p>
                      <a:pPr algn="ctr"/>
                      <a:r>
                        <a:rPr lang="vi-VN" sz="3200" b="1" dirty="0">
                          <a:latin typeface="+mj-lt"/>
                        </a:rPr>
                        <a:t>Thời Gian Xử Lý</a:t>
                      </a:r>
                      <a:endParaRPr lang="en-US" sz="3200" b="1" dirty="0">
                        <a:latin typeface="+mj-lt"/>
                      </a:endParaRPr>
                    </a:p>
                  </a:txBody>
                  <a:tcPr anchor="ctr"/>
                </a:tc>
                <a:extLst>
                  <a:ext uri="{0D108BD9-81ED-4DB2-BD59-A6C34878D82A}">
                    <a16:rowId xmlns:a16="http://schemas.microsoft.com/office/drawing/2014/main" val="10000"/>
                  </a:ext>
                </a:extLst>
              </a:tr>
              <a:tr h="929445">
                <a:tc>
                  <a:txBody>
                    <a:bodyPr/>
                    <a:lstStyle/>
                    <a:p>
                      <a:pPr algn="ctr"/>
                      <a:r>
                        <a:rPr lang="vi-VN" sz="3200" b="1" dirty="0">
                          <a:latin typeface="+mj-lt"/>
                        </a:rPr>
                        <a:t>P1</a:t>
                      </a:r>
                      <a:endParaRPr lang="en-US" sz="3200" b="1" dirty="0">
                        <a:latin typeface="+mj-lt"/>
                      </a:endParaRPr>
                    </a:p>
                  </a:txBody>
                  <a:tcPr anchor="ctr"/>
                </a:tc>
                <a:tc>
                  <a:txBody>
                    <a:bodyPr/>
                    <a:lstStyle/>
                    <a:p>
                      <a:pPr algn="ctr"/>
                      <a:r>
                        <a:rPr lang="vi-VN" sz="3200" b="1" dirty="0">
                          <a:latin typeface="+mj-lt"/>
                        </a:rPr>
                        <a:t>0</a:t>
                      </a:r>
                      <a:endParaRPr lang="en-US" sz="3200" b="1" dirty="0">
                        <a:latin typeface="+mj-lt"/>
                      </a:endParaRPr>
                    </a:p>
                  </a:txBody>
                  <a:tcPr anchor="ctr"/>
                </a:tc>
                <a:tc>
                  <a:txBody>
                    <a:bodyPr/>
                    <a:lstStyle/>
                    <a:p>
                      <a:pPr algn="ctr"/>
                      <a:r>
                        <a:rPr lang="vi-VN" sz="3200" b="1" dirty="0">
                          <a:latin typeface="+mj-lt"/>
                        </a:rPr>
                        <a:t>24</a:t>
                      </a:r>
                      <a:endParaRPr lang="en-US" sz="3200" b="1" dirty="0">
                        <a:latin typeface="+mj-lt"/>
                      </a:endParaRPr>
                    </a:p>
                  </a:txBody>
                  <a:tcPr anchor="ctr"/>
                </a:tc>
                <a:extLst>
                  <a:ext uri="{0D108BD9-81ED-4DB2-BD59-A6C34878D82A}">
                    <a16:rowId xmlns:a16="http://schemas.microsoft.com/office/drawing/2014/main" val="10001"/>
                  </a:ext>
                </a:extLst>
              </a:tr>
              <a:tr h="929445">
                <a:tc>
                  <a:txBody>
                    <a:bodyPr/>
                    <a:lstStyle/>
                    <a:p>
                      <a:pPr algn="ctr"/>
                      <a:r>
                        <a:rPr lang="vi-VN" sz="3200" b="1" dirty="0">
                          <a:latin typeface="+mj-lt"/>
                        </a:rPr>
                        <a:t>P2</a:t>
                      </a:r>
                      <a:endParaRPr lang="en-US" sz="3200" b="1" dirty="0">
                        <a:latin typeface="+mj-lt"/>
                      </a:endParaRPr>
                    </a:p>
                  </a:txBody>
                  <a:tcPr anchor="ctr"/>
                </a:tc>
                <a:tc>
                  <a:txBody>
                    <a:bodyPr/>
                    <a:lstStyle/>
                    <a:p>
                      <a:pPr algn="ctr"/>
                      <a:r>
                        <a:rPr lang="en-US" sz="3200" b="1" dirty="0">
                          <a:latin typeface="Times New Roman" panose="02020603050405020304" pitchFamily="18" charset="0"/>
                          <a:cs typeface="Times New Roman" panose="02020603050405020304" pitchFamily="18" charset="0"/>
                        </a:rPr>
                        <a:t>1</a:t>
                      </a:r>
                    </a:p>
                  </a:txBody>
                  <a:tcPr anchor="ctr"/>
                </a:tc>
                <a:tc>
                  <a:txBody>
                    <a:bodyPr/>
                    <a:lstStyle/>
                    <a:p>
                      <a:pPr algn="ctr"/>
                      <a:r>
                        <a:rPr lang="vi-VN" sz="3200" b="1" dirty="0">
                          <a:latin typeface="+mj-lt"/>
                        </a:rPr>
                        <a:t>3</a:t>
                      </a:r>
                      <a:endParaRPr lang="en-US" sz="3200" b="1" dirty="0">
                        <a:latin typeface="+mj-lt"/>
                      </a:endParaRPr>
                    </a:p>
                  </a:txBody>
                  <a:tcPr anchor="ctr"/>
                </a:tc>
                <a:extLst>
                  <a:ext uri="{0D108BD9-81ED-4DB2-BD59-A6C34878D82A}">
                    <a16:rowId xmlns:a16="http://schemas.microsoft.com/office/drawing/2014/main" val="10002"/>
                  </a:ext>
                </a:extLst>
              </a:tr>
              <a:tr h="929445">
                <a:tc>
                  <a:txBody>
                    <a:bodyPr/>
                    <a:lstStyle/>
                    <a:p>
                      <a:pPr algn="ctr"/>
                      <a:r>
                        <a:rPr lang="vi-VN" sz="3200" b="1" dirty="0">
                          <a:latin typeface="+mj-lt"/>
                        </a:rPr>
                        <a:t>P3</a:t>
                      </a:r>
                      <a:endParaRPr lang="en-US" sz="3200" b="1" dirty="0">
                        <a:latin typeface="+mj-lt"/>
                      </a:endParaRPr>
                    </a:p>
                  </a:txBody>
                  <a:tcPr anchor="ctr"/>
                </a:tc>
                <a:tc>
                  <a:txBody>
                    <a:bodyPr/>
                    <a:lstStyle/>
                    <a:p>
                      <a:pPr algn="ctr"/>
                      <a:r>
                        <a:rPr lang="vi-VN" sz="3200" b="1" dirty="0">
                          <a:latin typeface="+mj-lt"/>
                        </a:rPr>
                        <a:t>2</a:t>
                      </a:r>
                      <a:endParaRPr lang="en-US" sz="3200" b="1" dirty="0">
                        <a:latin typeface="+mj-lt"/>
                      </a:endParaRPr>
                    </a:p>
                  </a:txBody>
                  <a:tcPr anchor="ctr"/>
                </a:tc>
                <a:tc>
                  <a:txBody>
                    <a:bodyPr/>
                    <a:lstStyle/>
                    <a:p>
                      <a:pPr algn="ctr"/>
                      <a:r>
                        <a:rPr lang="vi-VN" sz="3200" b="1" dirty="0">
                          <a:latin typeface="+mj-lt"/>
                        </a:rPr>
                        <a:t>3</a:t>
                      </a:r>
                      <a:endParaRPr lang="en-US" sz="3200" b="1" dirty="0">
                        <a:latin typeface="+mj-lt"/>
                      </a:endParaRPr>
                    </a:p>
                  </a:txBody>
                  <a:tcPr anchor="ctr"/>
                </a:tc>
                <a:extLst>
                  <a:ext uri="{0D108BD9-81ED-4DB2-BD59-A6C34878D82A}">
                    <a16:rowId xmlns:a16="http://schemas.microsoft.com/office/drawing/2014/main" val="10003"/>
                  </a:ext>
                </a:extLst>
              </a:tr>
            </a:tbl>
          </a:graphicData>
        </a:graphic>
      </p:graphicFrame>
      <p:sp>
        <p:nvSpPr>
          <p:cNvPr id="4" name="TextBox 3"/>
          <p:cNvSpPr txBox="1"/>
          <p:nvPr/>
        </p:nvSpPr>
        <p:spPr>
          <a:xfrm>
            <a:off x="2438400" y="8343206"/>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4</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5410200" y="3218730"/>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13" name="Rectangle 12"/>
          <p:cNvSpPr/>
          <p:nvPr/>
        </p:nvSpPr>
        <p:spPr>
          <a:xfrm>
            <a:off x="2987040" y="6936825"/>
            <a:ext cx="1143000" cy="115823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P2</a:t>
            </a:r>
            <a:endParaRPr lang="en-US" sz="4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3910032" y="8319154"/>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7</a:t>
            </a:r>
            <a:endParaRPr lang="en-US" sz="6000" b="1" dirty="0">
              <a:solidFill>
                <a:schemeClr val="bg1"/>
              </a:solidFill>
              <a:latin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7"/>
          <a:stretch>
            <a:fillRect/>
          </a:stretch>
        </p:blipFill>
        <p:spPr>
          <a:xfrm>
            <a:off x="15734706" y="1460014"/>
            <a:ext cx="2188654" cy="883997"/>
          </a:xfrm>
          <a:prstGeom prst="rect">
            <a:avLst/>
          </a:prstGeom>
        </p:spPr>
      </p:pic>
      <p:pic>
        <p:nvPicPr>
          <p:cNvPr id="20" name="Picture 19"/>
          <p:cNvPicPr>
            <a:picLocks noChangeAspect="1"/>
          </p:cNvPicPr>
          <p:nvPr/>
        </p:nvPicPr>
        <p:blipFill>
          <a:blip r:embed="rId8"/>
          <a:stretch>
            <a:fillRect/>
          </a:stretch>
        </p:blipFill>
        <p:spPr>
          <a:xfrm>
            <a:off x="15765185" y="2405028"/>
            <a:ext cx="2137483" cy="89440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8" name="Freeform 8"/>
          <p:cNvSpPr/>
          <p:nvPr/>
        </p:nvSpPr>
        <p:spPr>
          <a:xfrm>
            <a:off x="-1023024" y="-1028700"/>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10800000">
            <a:off x="16535400" y="7883665"/>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cxnSp>
        <p:nvCxnSpPr>
          <p:cNvPr id="5" name="Straight Connector 4"/>
          <p:cNvCxnSpPr/>
          <p:nvPr/>
        </p:nvCxnSpPr>
        <p:spPr>
          <a:xfrm>
            <a:off x="1219202" y="2857655"/>
            <a:ext cx="11087100" cy="2880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1181102" y="4838700"/>
            <a:ext cx="1112520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011108" y="1460014"/>
            <a:ext cx="4724400" cy="1015663"/>
          </a:xfrm>
          <a:prstGeom prst="rect">
            <a:avLst/>
          </a:prstGeom>
          <a:noFill/>
        </p:spPr>
        <p:txBody>
          <a:bodyPr wrap="square" rtlCol="0">
            <a:spAutoFit/>
          </a:bodyPr>
          <a:lstStyle/>
          <a:p>
            <a:pPr algn="ctr"/>
            <a:r>
              <a:rPr lang="vi-VN" sz="6000" b="1" dirty="0">
                <a:solidFill>
                  <a:schemeClr val="bg1"/>
                </a:solidFill>
                <a:latin typeface="+mj-lt"/>
              </a:rPr>
              <a:t>Hàng Đợi</a:t>
            </a:r>
            <a:endParaRPr lang="en-US" sz="6000" b="1" dirty="0">
              <a:solidFill>
                <a:schemeClr val="bg1"/>
              </a:solidFill>
              <a:latin typeface="+mj-lt"/>
            </a:endParaRPr>
          </a:p>
        </p:txBody>
      </p:sp>
      <p:sp>
        <p:nvSpPr>
          <p:cNvPr id="9" name="TextBox 8"/>
          <p:cNvSpPr txBox="1"/>
          <p:nvPr/>
        </p:nvSpPr>
        <p:spPr>
          <a:xfrm>
            <a:off x="4991102" y="5030417"/>
            <a:ext cx="4724400" cy="1015663"/>
          </a:xfrm>
          <a:prstGeom prst="rect">
            <a:avLst/>
          </a:prstGeom>
          <a:noFill/>
        </p:spPr>
        <p:txBody>
          <a:bodyPr wrap="square" rtlCol="0">
            <a:spAutoFit/>
          </a:bodyPr>
          <a:lstStyle/>
          <a:p>
            <a:pPr algn="ctr"/>
            <a:r>
              <a:rPr lang="vi-VN" sz="6000" b="1" dirty="0">
                <a:solidFill>
                  <a:schemeClr val="bg1"/>
                </a:solidFill>
                <a:latin typeface="+mj-lt"/>
              </a:rPr>
              <a:t>Gantt Chart</a:t>
            </a:r>
            <a:endParaRPr lang="en-US" sz="6000" b="1" dirty="0">
              <a:solidFill>
                <a:schemeClr val="bg1"/>
              </a:solidFill>
              <a:latin typeface="+mj-lt"/>
            </a:endParaRPr>
          </a:p>
        </p:txBody>
      </p:sp>
      <p:graphicFrame>
        <p:nvGraphicFramePr>
          <p:cNvPr id="10" name="Table 9"/>
          <p:cNvGraphicFramePr>
            <a:graphicFrameLocks noGrp="1"/>
          </p:cNvGraphicFramePr>
          <p:nvPr/>
        </p:nvGraphicFramePr>
        <p:xfrm>
          <a:off x="1295400" y="6810396"/>
          <a:ext cx="12121480" cy="1432560"/>
        </p:xfrm>
        <a:graphic>
          <a:graphicData uri="http://schemas.openxmlformats.org/drawingml/2006/table">
            <a:tbl>
              <a:tblPr firstRow="1" bandRow="1">
                <a:tableStyleId>{5940675A-B579-460E-94D1-54222C63F5DA}</a:tableStyleId>
              </a:tblPr>
              <a:tblGrid>
                <a:gridCol w="1515185">
                  <a:extLst>
                    <a:ext uri="{9D8B030D-6E8A-4147-A177-3AD203B41FA5}">
                      <a16:colId xmlns:a16="http://schemas.microsoft.com/office/drawing/2014/main" val="20000"/>
                    </a:ext>
                  </a:extLst>
                </a:gridCol>
                <a:gridCol w="1515185">
                  <a:extLst>
                    <a:ext uri="{9D8B030D-6E8A-4147-A177-3AD203B41FA5}">
                      <a16:colId xmlns:a16="http://schemas.microsoft.com/office/drawing/2014/main" val="20001"/>
                    </a:ext>
                  </a:extLst>
                </a:gridCol>
                <a:gridCol w="1515185">
                  <a:extLst>
                    <a:ext uri="{9D8B030D-6E8A-4147-A177-3AD203B41FA5}">
                      <a16:colId xmlns:a16="http://schemas.microsoft.com/office/drawing/2014/main" val="20002"/>
                    </a:ext>
                  </a:extLst>
                </a:gridCol>
                <a:gridCol w="1550445">
                  <a:extLst>
                    <a:ext uri="{9D8B030D-6E8A-4147-A177-3AD203B41FA5}">
                      <a16:colId xmlns:a16="http://schemas.microsoft.com/office/drawing/2014/main" val="20003"/>
                    </a:ext>
                  </a:extLst>
                </a:gridCol>
                <a:gridCol w="1479925">
                  <a:extLst>
                    <a:ext uri="{9D8B030D-6E8A-4147-A177-3AD203B41FA5}">
                      <a16:colId xmlns:a16="http://schemas.microsoft.com/office/drawing/2014/main" val="20004"/>
                    </a:ext>
                  </a:extLst>
                </a:gridCol>
                <a:gridCol w="1515185">
                  <a:extLst>
                    <a:ext uri="{9D8B030D-6E8A-4147-A177-3AD203B41FA5}">
                      <a16:colId xmlns:a16="http://schemas.microsoft.com/office/drawing/2014/main" val="20005"/>
                    </a:ext>
                  </a:extLst>
                </a:gridCol>
                <a:gridCol w="1515185">
                  <a:extLst>
                    <a:ext uri="{9D8B030D-6E8A-4147-A177-3AD203B41FA5}">
                      <a16:colId xmlns:a16="http://schemas.microsoft.com/office/drawing/2014/main" val="20006"/>
                    </a:ext>
                  </a:extLst>
                </a:gridCol>
                <a:gridCol w="1515185">
                  <a:extLst>
                    <a:ext uri="{9D8B030D-6E8A-4147-A177-3AD203B41FA5}">
                      <a16:colId xmlns:a16="http://schemas.microsoft.com/office/drawing/2014/main" val="20007"/>
                    </a:ext>
                  </a:extLst>
                </a:gridCol>
              </a:tblGrid>
              <a:tr h="873758">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0000"/>
                  </a:ext>
                </a:extLst>
              </a:tr>
            </a:tbl>
          </a:graphicData>
        </a:graphic>
      </p:graphicFrame>
      <p:sp>
        <p:nvSpPr>
          <p:cNvPr id="15" name="TextBox 14"/>
          <p:cNvSpPr txBox="1"/>
          <p:nvPr/>
        </p:nvSpPr>
        <p:spPr>
          <a:xfrm>
            <a:off x="966768" y="8355737"/>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0</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1524000" y="6940694"/>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18" name="Rectangle 17"/>
          <p:cNvSpPr/>
          <p:nvPr/>
        </p:nvSpPr>
        <p:spPr>
          <a:xfrm>
            <a:off x="4500580" y="6957057"/>
            <a:ext cx="1143000" cy="11582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P3</a:t>
            </a:r>
            <a:endParaRPr lang="en-US" sz="40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1257299" y="5827711"/>
            <a:ext cx="3398521" cy="769441"/>
          </a:xfrm>
          <a:prstGeom prst="rect">
            <a:avLst/>
          </a:prstGeom>
          <a:noFill/>
        </p:spPr>
        <p:txBody>
          <a:bodyPr wrap="square" rtlCol="0">
            <a:spAutoFit/>
          </a:bodyPr>
          <a:lstStyle/>
          <a:p>
            <a:r>
              <a:rPr lang="vi-VN" sz="4400" b="1" dirty="0">
                <a:solidFill>
                  <a:schemeClr val="bg1"/>
                </a:solidFill>
                <a:latin typeface="Times New Roman" panose="02020603050405020304" pitchFamily="18" charset="0"/>
                <a:cs typeface="Times New Roman" panose="02020603050405020304" pitchFamily="18" charset="0"/>
              </a:rPr>
              <a:t>Quantum = 4</a:t>
            </a:r>
            <a:endParaRPr lang="en-US" sz="44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nvGraphicFramePr>
        <p:xfrm>
          <a:off x="11318989" y="342900"/>
          <a:ext cx="6604371" cy="3899901"/>
        </p:xfrm>
        <a:graphic>
          <a:graphicData uri="http://schemas.openxmlformats.org/drawingml/2006/table">
            <a:tbl>
              <a:tblPr firstRow="1" bandRow="1">
                <a:tableStyleId>{073A0DAA-6AF3-43AB-8588-CEC1D06C72B9}</a:tableStyleId>
              </a:tblPr>
              <a:tblGrid>
                <a:gridCol w="2201457">
                  <a:extLst>
                    <a:ext uri="{9D8B030D-6E8A-4147-A177-3AD203B41FA5}">
                      <a16:colId xmlns:a16="http://schemas.microsoft.com/office/drawing/2014/main" val="20000"/>
                    </a:ext>
                  </a:extLst>
                </a:gridCol>
                <a:gridCol w="2201457">
                  <a:extLst>
                    <a:ext uri="{9D8B030D-6E8A-4147-A177-3AD203B41FA5}">
                      <a16:colId xmlns:a16="http://schemas.microsoft.com/office/drawing/2014/main" val="20001"/>
                    </a:ext>
                  </a:extLst>
                </a:gridCol>
                <a:gridCol w="2201457">
                  <a:extLst>
                    <a:ext uri="{9D8B030D-6E8A-4147-A177-3AD203B41FA5}">
                      <a16:colId xmlns:a16="http://schemas.microsoft.com/office/drawing/2014/main" val="20002"/>
                    </a:ext>
                  </a:extLst>
                </a:gridCol>
              </a:tblGrid>
              <a:tr h="1111566">
                <a:tc>
                  <a:txBody>
                    <a:bodyPr/>
                    <a:lstStyle/>
                    <a:p>
                      <a:pPr algn="ctr"/>
                      <a:r>
                        <a:rPr lang="vi-VN" sz="3200" b="1" dirty="0">
                          <a:latin typeface="+mj-lt"/>
                        </a:rPr>
                        <a:t>Tiến Trình</a:t>
                      </a:r>
                    </a:p>
                  </a:txBody>
                  <a:tcPr anchor="ctr"/>
                </a:tc>
                <a:tc>
                  <a:txBody>
                    <a:bodyPr/>
                    <a:lstStyle/>
                    <a:p>
                      <a:pPr algn="ctr"/>
                      <a:r>
                        <a:rPr lang="vi-VN" sz="3200" b="1" dirty="0">
                          <a:latin typeface="+mj-lt"/>
                        </a:rPr>
                        <a:t>Thời Gian Đến</a:t>
                      </a:r>
                      <a:endParaRPr lang="en-US" sz="3200" b="1" dirty="0">
                        <a:latin typeface="+mj-lt"/>
                      </a:endParaRPr>
                    </a:p>
                  </a:txBody>
                  <a:tcPr anchor="ctr"/>
                </a:tc>
                <a:tc>
                  <a:txBody>
                    <a:bodyPr/>
                    <a:lstStyle/>
                    <a:p>
                      <a:pPr algn="ctr"/>
                      <a:r>
                        <a:rPr lang="vi-VN" sz="3200" b="1" dirty="0">
                          <a:latin typeface="+mj-lt"/>
                        </a:rPr>
                        <a:t>Thời Gian Xử Lý</a:t>
                      </a:r>
                      <a:endParaRPr lang="en-US" sz="3200" b="1" dirty="0">
                        <a:latin typeface="+mj-lt"/>
                      </a:endParaRPr>
                    </a:p>
                  </a:txBody>
                  <a:tcPr anchor="ctr"/>
                </a:tc>
                <a:extLst>
                  <a:ext uri="{0D108BD9-81ED-4DB2-BD59-A6C34878D82A}">
                    <a16:rowId xmlns:a16="http://schemas.microsoft.com/office/drawing/2014/main" val="10000"/>
                  </a:ext>
                </a:extLst>
              </a:tr>
              <a:tr h="929445">
                <a:tc>
                  <a:txBody>
                    <a:bodyPr/>
                    <a:lstStyle/>
                    <a:p>
                      <a:pPr algn="ctr"/>
                      <a:r>
                        <a:rPr lang="vi-VN" sz="3200" b="1" dirty="0">
                          <a:latin typeface="+mj-lt"/>
                        </a:rPr>
                        <a:t>P1</a:t>
                      </a:r>
                      <a:endParaRPr lang="en-US" sz="3200" b="1" dirty="0">
                        <a:latin typeface="+mj-lt"/>
                      </a:endParaRPr>
                    </a:p>
                  </a:txBody>
                  <a:tcPr anchor="ctr"/>
                </a:tc>
                <a:tc>
                  <a:txBody>
                    <a:bodyPr/>
                    <a:lstStyle/>
                    <a:p>
                      <a:pPr algn="ctr"/>
                      <a:r>
                        <a:rPr lang="vi-VN" sz="3200" b="1" dirty="0">
                          <a:latin typeface="+mj-lt"/>
                        </a:rPr>
                        <a:t>0</a:t>
                      </a:r>
                      <a:endParaRPr lang="en-US" sz="3200" b="1" dirty="0">
                        <a:latin typeface="+mj-lt"/>
                      </a:endParaRPr>
                    </a:p>
                  </a:txBody>
                  <a:tcPr anchor="ctr"/>
                </a:tc>
                <a:tc>
                  <a:txBody>
                    <a:bodyPr/>
                    <a:lstStyle/>
                    <a:p>
                      <a:pPr algn="ctr"/>
                      <a:r>
                        <a:rPr lang="vi-VN" sz="3200" b="1" dirty="0">
                          <a:latin typeface="+mj-lt"/>
                        </a:rPr>
                        <a:t>24</a:t>
                      </a:r>
                      <a:endParaRPr lang="en-US" sz="3200" b="1" dirty="0">
                        <a:latin typeface="+mj-lt"/>
                      </a:endParaRPr>
                    </a:p>
                  </a:txBody>
                  <a:tcPr anchor="ctr"/>
                </a:tc>
                <a:extLst>
                  <a:ext uri="{0D108BD9-81ED-4DB2-BD59-A6C34878D82A}">
                    <a16:rowId xmlns:a16="http://schemas.microsoft.com/office/drawing/2014/main" val="10001"/>
                  </a:ext>
                </a:extLst>
              </a:tr>
              <a:tr h="929445">
                <a:tc>
                  <a:txBody>
                    <a:bodyPr/>
                    <a:lstStyle/>
                    <a:p>
                      <a:pPr algn="ctr"/>
                      <a:r>
                        <a:rPr lang="vi-VN" sz="3200" b="1" dirty="0">
                          <a:latin typeface="+mj-lt"/>
                        </a:rPr>
                        <a:t>P2</a:t>
                      </a:r>
                      <a:endParaRPr lang="en-US" sz="3200" b="1" dirty="0">
                        <a:latin typeface="+mj-lt"/>
                      </a:endParaRPr>
                    </a:p>
                  </a:txBody>
                  <a:tcPr anchor="ctr"/>
                </a:tc>
                <a:tc>
                  <a:txBody>
                    <a:bodyPr/>
                    <a:lstStyle/>
                    <a:p>
                      <a:pPr algn="ctr"/>
                      <a:r>
                        <a:rPr lang="vi-VN" sz="3200" b="1" dirty="0">
                          <a:latin typeface="+mj-lt"/>
                        </a:rPr>
                        <a:t>1</a:t>
                      </a:r>
                      <a:endParaRPr lang="en-US" sz="3200" b="1" dirty="0">
                        <a:latin typeface="+mj-lt"/>
                      </a:endParaRPr>
                    </a:p>
                  </a:txBody>
                  <a:tcPr anchor="ctr"/>
                </a:tc>
                <a:tc>
                  <a:txBody>
                    <a:bodyPr/>
                    <a:lstStyle/>
                    <a:p>
                      <a:pPr algn="ctr"/>
                      <a:r>
                        <a:rPr lang="vi-VN" sz="3200" b="1" dirty="0">
                          <a:latin typeface="+mj-lt"/>
                        </a:rPr>
                        <a:t>3</a:t>
                      </a:r>
                      <a:endParaRPr lang="en-US" sz="3200" b="1" dirty="0">
                        <a:latin typeface="+mj-lt"/>
                      </a:endParaRPr>
                    </a:p>
                  </a:txBody>
                  <a:tcPr anchor="ctr"/>
                </a:tc>
                <a:extLst>
                  <a:ext uri="{0D108BD9-81ED-4DB2-BD59-A6C34878D82A}">
                    <a16:rowId xmlns:a16="http://schemas.microsoft.com/office/drawing/2014/main" val="10002"/>
                  </a:ext>
                </a:extLst>
              </a:tr>
              <a:tr h="929445">
                <a:tc>
                  <a:txBody>
                    <a:bodyPr/>
                    <a:lstStyle/>
                    <a:p>
                      <a:pPr algn="ctr"/>
                      <a:r>
                        <a:rPr lang="vi-VN" sz="3200" b="1" dirty="0">
                          <a:latin typeface="+mj-lt"/>
                        </a:rPr>
                        <a:t>P3</a:t>
                      </a:r>
                      <a:endParaRPr lang="en-US" sz="3200" b="1" dirty="0">
                        <a:latin typeface="+mj-lt"/>
                      </a:endParaRPr>
                    </a:p>
                  </a:txBody>
                  <a:tcPr anchor="ctr"/>
                </a:tc>
                <a:tc>
                  <a:txBody>
                    <a:bodyPr/>
                    <a:lstStyle/>
                    <a:p>
                      <a:pPr algn="ctr"/>
                      <a:r>
                        <a:rPr lang="vi-VN" sz="3200" b="1" dirty="0">
                          <a:latin typeface="+mj-lt"/>
                        </a:rPr>
                        <a:t>2</a:t>
                      </a:r>
                      <a:endParaRPr lang="en-US" sz="3200" b="1" dirty="0">
                        <a:latin typeface="+mj-lt"/>
                      </a:endParaRPr>
                    </a:p>
                  </a:txBody>
                  <a:tcPr anchor="ctr"/>
                </a:tc>
                <a:tc>
                  <a:txBody>
                    <a:bodyPr/>
                    <a:lstStyle/>
                    <a:p>
                      <a:pPr algn="ctr"/>
                      <a:r>
                        <a:rPr lang="vi-VN" sz="3200" b="1" dirty="0">
                          <a:latin typeface="+mj-lt"/>
                        </a:rPr>
                        <a:t>3</a:t>
                      </a:r>
                      <a:endParaRPr lang="en-US" sz="3200" b="1" dirty="0">
                        <a:latin typeface="+mj-lt"/>
                      </a:endParaRPr>
                    </a:p>
                  </a:txBody>
                  <a:tcPr anchor="ctr"/>
                </a:tc>
                <a:extLst>
                  <a:ext uri="{0D108BD9-81ED-4DB2-BD59-A6C34878D82A}">
                    <a16:rowId xmlns:a16="http://schemas.microsoft.com/office/drawing/2014/main" val="10003"/>
                  </a:ext>
                </a:extLst>
              </a:tr>
            </a:tbl>
          </a:graphicData>
        </a:graphic>
      </p:graphicFrame>
      <p:sp>
        <p:nvSpPr>
          <p:cNvPr id="4" name="TextBox 3"/>
          <p:cNvSpPr txBox="1"/>
          <p:nvPr/>
        </p:nvSpPr>
        <p:spPr>
          <a:xfrm>
            <a:off x="2438400" y="8343206"/>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4</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2438400" y="3296350"/>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13" name="Rectangle 12"/>
          <p:cNvSpPr/>
          <p:nvPr/>
        </p:nvSpPr>
        <p:spPr>
          <a:xfrm>
            <a:off x="2987040" y="6936825"/>
            <a:ext cx="1143000" cy="115823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P2</a:t>
            </a:r>
            <a:endParaRPr lang="en-US" sz="4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3910032" y="8319154"/>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7</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5200724" y="8355736"/>
            <a:ext cx="1041996"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10</a:t>
            </a:r>
            <a:endParaRPr lang="en-US" sz="6000" b="1" dirty="0">
              <a:solidFill>
                <a:schemeClr val="bg1"/>
              </a:solidFill>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a:blip r:embed="rId7"/>
          <a:stretch>
            <a:fillRect/>
          </a:stretch>
        </p:blipFill>
        <p:spPr>
          <a:xfrm>
            <a:off x="15746730" y="3336645"/>
            <a:ext cx="2160270" cy="887106"/>
          </a:xfrm>
          <a:prstGeom prst="rect">
            <a:avLst/>
          </a:prstGeom>
        </p:spPr>
      </p:pic>
      <p:pic>
        <p:nvPicPr>
          <p:cNvPr id="21" name="Picture 20"/>
          <p:cNvPicPr>
            <a:picLocks noChangeAspect="1"/>
          </p:cNvPicPr>
          <p:nvPr/>
        </p:nvPicPr>
        <p:blipFill>
          <a:blip r:embed="rId8"/>
          <a:stretch>
            <a:fillRect/>
          </a:stretch>
        </p:blipFill>
        <p:spPr>
          <a:xfrm>
            <a:off x="15767119" y="2427010"/>
            <a:ext cx="2139881" cy="890093"/>
          </a:xfrm>
          <a:prstGeom prst="rect">
            <a:avLst/>
          </a:prstGeom>
        </p:spPr>
      </p:pic>
      <p:pic>
        <p:nvPicPr>
          <p:cNvPr id="22" name="Picture 21"/>
          <p:cNvPicPr>
            <a:picLocks noChangeAspect="1"/>
          </p:cNvPicPr>
          <p:nvPr/>
        </p:nvPicPr>
        <p:blipFill>
          <a:blip r:embed="rId9"/>
          <a:stretch>
            <a:fillRect/>
          </a:stretch>
        </p:blipFill>
        <p:spPr>
          <a:xfrm>
            <a:off x="15742732" y="1470662"/>
            <a:ext cx="2188654" cy="88399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8" name="Freeform 8"/>
          <p:cNvSpPr/>
          <p:nvPr/>
        </p:nvSpPr>
        <p:spPr>
          <a:xfrm>
            <a:off x="-1023024" y="-1028700"/>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10800000">
            <a:off x="16535400" y="7883665"/>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cxnSp>
        <p:nvCxnSpPr>
          <p:cNvPr id="5" name="Straight Connector 4"/>
          <p:cNvCxnSpPr/>
          <p:nvPr/>
        </p:nvCxnSpPr>
        <p:spPr>
          <a:xfrm>
            <a:off x="1219202" y="2857655"/>
            <a:ext cx="11087100" cy="2880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1181102" y="4838700"/>
            <a:ext cx="1112520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011108" y="1460014"/>
            <a:ext cx="4724400" cy="1015663"/>
          </a:xfrm>
          <a:prstGeom prst="rect">
            <a:avLst/>
          </a:prstGeom>
          <a:noFill/>
        </p:spPr>
        <p:txBody>
          <a:bodyPr wrap="square" rtlCol="0">
            <a:spAutoFit/>
          </a:bodyPr>
          <a:lstStyle/>
          <a:p>
            <a:pPr algn="ctr"/>
            <a:r>
              <a:rPr lang="vi-VN" sz="6000" b="1" dirty="0">
                <a:solidFill>
                  <a:schemeClr val="bg1"/>
                </a:solidFill>
                <a:latin typeface="+mj-lt"/>
              </a:rPr>
              <a:t>Hàng Đợi</a:t>
            </a:r>
            <a:endParaRPr lang="en-US" sz="6000" b="1" dirty="0">
              <a:solidFill>
                <a:schemeClr val="bg1"/>
              </a:solidFill>
              <a:latin typeface="+mj-lt"/>
            </a:endParaRPr>
          </a:p>
        </p:txBody>
      </p:sp>
      <p:sp>
        <p:nvSpPr>
          <p:cNvPr id="9" name="TextBox 8"/>
          <p:cNvSpPr txBox="1"/>
          <p:nvPr/>
        </p:nvSpPr>
        <p:spPr>
          <a:xfrm>
            <a:off x="4991102" y="5030417"/>
            <a:ext cx="4724400" cy="1015663"/>
          </a:xfrm>
          <a:prstGeom prst="rect">
            <a:avLst/>
          </a:prstGeom>
          <a:noFill/>
        </p:spPr>
        <p:txBody>
          <a:bodyPr wrap="square" rtlCol="0">
            <a:spAutoFit/>
          </a:bodyPr>
          <a:lstStyle/>
          <a:p>
            <a:pPr algn="ctr"/>
            <a:r>
              <a:rPr lang="vi-VN" sz="6000" b="1" dirty="0">
                <a:solidFill>
                  <a:schemeClr val="bg1"/>
                </a:solidFill>
                <a:latin typeface="+mj-lt"/>
              </a:rPr>
              <a:t>Gantt Chart</a:t>
            </a:r>
            <a:endParaRPr lang="en-US" sz="6000" b="1" dirty="0">
              <a:solidFill>
                <a:schemeClr val="bg1"/>
              </a:solidFill>
              <a:latin typeface="+mj-lt"/>
            </a:endParaRPr>
          </a:p>
        </p:txBody>
      </p:sp>
      <p:graphicFrame>
        <p:nvGraphicFramePr>
          <p:cNvPr id="10" name="Table 9"/>
          <p:cNvGraphicFramePr>
            <a:graphicFrameLocks noGrp="1"/>
          </p:cNvGraphicFramePr>
          <p:nvPr/>
        </p:nvGraphicFramePr>
        <p:xfrm>
          <a:off x="1295400" y="6810396"/>
          <a:ext cx="12121480" cy="1432560"/>
        </p:xfrm>
        <a:graphic>
          <a:graphicData uri="http://schemas.openxmlformats.org/drawingml/2006/table">
            <a:tbl>
              <a:tblPr firstRow="1" bandRow="1">
                <a:tableStyleId>{5940675A-B579-460E-94D1-54222C63F5DA}</a:tableStyleId>
              </a:tblPr>
              <a:tblGrid>
                <a:gridCol w="1515185">
                  <a:extLst>
                    <a:ext uri="{9D8B030D-6E8A-4147-A177-3AD203B41FA5}">
                      <a16:colId xmlns:a16="http://schemas.microsoft.com/office/drawing/2014/main" val="20000"/>
                    </a:ext>
                  </a:extLst>
                </a:gridCol>
                <a:gridCol w="1515185">
                  <a:extLst>
                    <a:ext uri="{9D8B030D-6E8A-4147-A177-3AD203B41FA5}">
                      <a16:colId xmlns:a16="http://schemas.microsoft.com/office/drawing/2014/main" val="20001"/>
                    </a:ext>
                  </a:extLst>
                </a:gridCol>
                <a:gridCol w="1515185">
                  <a:extLst>
                    <a:ext uri="{9D8B030D-6E8A-4147-A177-3AD203B41FA5}">
                      <a16:colId xmlns:a16="http://schemas.microsoft.com/office/drawing/2014/main" val="20002"/>
                    </a:ext>
                  </a:extLst>
                </a:gridCol>
                <a:gridCol w="1550445">
                  <a:extLst>
                    <a:ext uri="{9D8B030D-6E8A-4147-A177-3AD203B41FA5}">
                      <a16:colId xmlns:a16="http://schemas.microsoft.com/office/drawing/2014/main" val="20003"/>
                    </a:ext>
                  </a:extLst>
                </a:gridCol>
                <a:gridCol w="1479925">
                  <a:extLst>
                    <a:ext uri="{9D8B030D-6E8A-4147-A177-3AD203B41FA5}">
                      <a16:colId xmlns:a16="http://schemas.microsoft.com/office/drawing/2014/main" val="20004"/>
                    </a:ext>
                  </a:extLst>
                </a:gridCol>
                <a:gridCol w="1515185">
                  <a:extLst>
                    <a:ext uri="{9D8B030D-6E8A-4147-A177-3AD203B41FA5}">
                      <a16:colId xmlns:a16="http://schemas.microsoft.com/office/drawing/2014/main" val="20005"/>
                    </a:ext>
                  </a:extLst>
                </a:gridCol>
                <a:gridCol w="1515185">
                  <a:extLst>
                    <a:ext uri="{9D8B030D-6E8A-4147-A177-3AD203B41FA5}">
                      <a16:colId xmlns:a16="http://schemas.microsoft.com/office/drawing/2014/main" val="20006"/>
                    </a:ext>
                  </a:extLst>
                </a:gridCol>
                <a:gridCol w="1515185">
                  <a:extLst>
                    <a:ext uri="{9D8B030D-6E8A-4147-A177-3AD203B41FA5}">
                      <a16:colId xmlns:a16="http://schemas.microsoft.com/office/drawing/2014/main" val="20007"/>
                    </a:ext>
                  </a:extLst>
                </a:gridCol>
              </a:tblGrid>
              <a:tr h="873758">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0000"/>
                  </a:ext>
                </a:extLst>
              </a:tr>
            </a:tbl>
          </a:graphicData>
        </a:graphic>
      </p:graphicFrame>
      <p:sp>
        <p:nvSpPr>
          <p:cNvPr id="15" name="TextBox 14"/>
          <p:cNvSpPr txBox="1"/>
          <p:nvPr/>
        </p:nvSpPr>
        <p:spPr>
          <a:xfrm>
            <a:off x="966768" y="8355737"/>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0</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1524000" y="6940694"/>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18" name="Rectangle 17"/>
          <p:cNvSpPr/>
          <p:nvPr/>
        </p:nvSpPr>
        <p:spPr>
          <a:xfrm>
            <a:off x="4500580" y="6957057"/>
            <a:ext cx="1143000" cy="11582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P3</a:t>
            </a:r>
            <a:endParaRPr lang="en-US" sz="40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1257299" y="5827711"/>
            <a:ext cx="3398521" cy="769441"/>
          </a:xfrm>
          <a:prstGeom prst="rect">
            <a:avLst/>
          </a:prstGeom>
          <a:noFill/>
        </p:spPr>
        <p:txBody>
          <a:bodyPr wrap="square" rtlCol="0">
            <a:spAutoFit/>
          </a:bodyPr>
          <a:lstStyle/>
          <a:p>
            <a:r>
              <a:rPr lang="vi-VN" sz="4400" b="1" dirty="0">
                <a:solidFill>
                  <a:schemeClr val="bg1"/>
                </a:solidFill>
                <a:latin typeface="Times New Roman" panose="02020603050405020304" pitchFamily="18" charset="0"/>
                <a:cs typeface="Times New Roman" panose="02020603050405020304" pitchFamily="18" charset="0"/>
              </a:rPr>
              <a:t>Quantum = 4</a:t>
            </a:r>
            <a:endParaRPr lang="en-US" sz="44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nvGraphicFramePr>
        <p:xfrm>
          <a:off x="11318989" y="342900"/>
          <a:ext cx="6604371" cy="3899901"/>
        </p:xfrm>
        <a:graphic>
          <a:graphicData uri="http://schemas.openxmlformats.org/drawingml/2006/table">
            <a:tbl>
              <a:tblPr firstRow="1" bandRow="1">
                <a:tableStyleId>{073A0DAA-6AF3-43AB-8588-CEC1D06C72B9}</a:tableStyleId>
              </a:tblPr>
              <a:tblGrid>
                <a:gridCol w="2201457">
                  <a:extLst>
                    <a:ext uri="{9D8B030D-6E8A-4147-A177-3AD203B41FA5}">
                      <a16:colId xmlns:a16="http://schemas.microsoft.com/office/drawing/2014/main" val="20000"/>
                    </a:ext>
                  </a:extLst>
                </a:gridCol>
                <a:gridCol w="2201457">
                  <a:extLst>
                    <a:ext uri="{9D8B030D-6E8A-4147-A177-3AD203B41FA5}">
                      <a16:colId xmlns:a16="http://schemas.microsoft.com/office/drawing/2014/main" val="20001"/>
                    </a:ext>
                  </a:extLst>
                </a:gridCol>
                <a:gridCol w="2201457">
                  <a:extLst>
                    <a:ext uri="{9D8B030D-6E8A-4147-A177-3AD203B41FA5}">
                      <a16:colId xmlns:a16="http://schemas.microsoft.com/office/drawing/2014/main" val="20002"/>
                    </a:ext>
                  </a:extLst>
                </a:gridCol>
              </a:tblGrid>
              <a:tr h="1111566">
                <a:tc>
                  <a:txBody>
                    <a:bodyPr/>
                    <a:lstStyle/>
                    <a:p>
                      <a:pPr algn="ctr"/>
                      <a:r>
                        <a:rPr lang="vi-VN" sz="3200" b="1" dirty="0">
                          <a:latin typeface="+mj-lt"/>
                        </a:rPr>
                        <a:t>Tiến Trình</a:t>
                      </a:r>
                    </a:p>
                  </a:txBody>
                  <a:tcPr anchor="ctr"/>
                </a:tc>
                <a:tc>
                  <a:txBody>
                    <a:bodyPr/>
                    <a:lstStyle/>
                    <a:p>
                      <a:pPr algn="ctr"/>
                      <a:r>
                        <a:rPr lang="vi-VN" sz="3200" b="1" dirty="0">
                          <a:latin typeface="+mj-lt"/>
                        </a:rPr>
                        <a:t>Thời Gian Đến</a:t>
                      </a:r>
                      <a:endParaRPr lang="en-US" sz="3200" b="1" dirty="0">
                        <a:latin typeface="+mj-lt"/>
                      </a:endParaRPr>
                    </a:p>
                  </a:txBody>
                  <a:tcPr anchor="ctr"/>
                </a:tc>
                <a:tc>
                  <a:txBody>
                    <a:bodyPr/>
                    <a:lstStyle/>
                    <a:p>
                      <a:pPr algn="ctr"/>
                      <a:r>
                        <a:rPr lang="vi-VN" sz="3200" b="1" dirty="0">
                          <a:latin typeface="+mj-lt"/>
                        </a:rPr>
                        <a:t>Thời Gian Xử Lý</a:t>
                      </a:r>
                      <a:endParaRPr lang="en-US" sz="3200" b="1" dirty="0">
                        <a:latin typeface="+mj-lt"/>
                      </a:endParaRPr>
                    </a:p>
                  </a:txBody>
                  <a:tcPr anchor="ctr"/>
                </a:tc>
                <a:extLst>
                  <a:ext uri="{0D108BD9-81ED-4DB2-BD59-A6C34878D82A}">
                    <a16:rowId xmlns:a16="http://schemas.microsoft.com/office/drawing/2014/main" val="10000"/>
                  </a:ext>
                </a:extLst>
              </a:tr>
              <a:tr h="929445">
                <a:tc>
                  <a:txBody>
                    <a:bodyPr/>
                    <a:lstStyle/>
                    <a:p>
                      <a:pPr algn="ctr"/>
                      <a:r>
                        <a:rPr lang="vi-VN" sz="3200" b="1" dirty="0">
                          <a:latin typeface="+mj-lt"/>
                        </a:rPr>
                        <a:t>P1</a:t>
                      </a:r>
                      <a:endParaRPr lang="en-US" sz="3200" b="1" dirty="0">
                        <a:latin typeface="+mj-lt"/>
                      </a:endParaRPr>
                    </a:p>
                  </a:txBody>
                  <a:tcPr anchor="ctr"/>
                </a:tc>
                <a:tc>
                  <a:txBody>
                    <a:bodyPr/>
                    <a:lstStyle/>
                    <a:p>
                      <a:pPr algn="ctr"/>
                      <a:r>
                        <a:rPr lang="vi-VN" sz="3200" b="1" dirty="0">
                          <a:latin typeface="+mj-lt"/>
                        </a:rPr>
                        <a:t>0</a:t>
                      </a:r>
                      <a:endParaRPr lang="en-US" sz="3200" b="1" dirty="0">
                        <a:latin typeface="+mj-lt"/>
                      </a:endParaRPr>
                    </a:p>
                  </a:txBody>
                  <a:tcPr anchor="ctr"/>
                </a:tc>
                <a:tc>
                  <a:txBody>
                    <a:bodyPr/>
                    <a:lstStyle/>
                    <a:p>
                      <a:pPr algn="ctr"/>
                      <a:r>
                        <a:rPr lang="vi-VN" sz="3200" b="1" dirty="0">
                          <a:latin typeface="+mj-lt"/>
                        </a:rPr>
                        <a:t>24</a:t>
                      </a:r>
                      <a:endParaRPr lang="en-US" sz="3200" b="1" dirty="0">
                        <a:latin typeface="+mj-lt"/>
                      </a:endParaRPr>
                    </a:p>
                  </a:txBody>
                  <a:tcPr anchor="ctr"/>
                </a:tc>
                <a:extLst>
                  <a:ext uri="{0D108BD9-81ED-4DB2-BD59-A6C34878D82A}">
                    <a16:rowId xmlns:a16="http://schemas.microsoft.com/office/drawing/2014/main" val="10001"/>
                  </a:ext>
                </a:extLst>
              </a:tr>
              <a:tr h="929445">
                <a:tc>
                  <a:txBody>
                    <a:bodyPr/>
                    <a:lstStyle/>
                    <a:p>
                      <a:pPr algn="ctr"/>
                      <a:r>
                        <a:rPr lang="vi-VN" sz="3200" b="1" dirty="0">
                          <a:latin typeface="+mj-lt"/>
                        </a:rPr>
                        <a:t>P2</a:t>
                      </a:r>
                      <a:endParaRPr lang="en-US" sz="3200" b="1" dirty="0">
                        <a:latin typeface="+mj-lt"/>
                      </a:endParaRPr>
                    </a:p>
                  </a:txBody>
                  <a:tcPr anchor="ctr"/>
                </a:tc>
                <a:tc>
                  <a:txBody>
                    <a:bodyPr/>
                    <a:lstStyle/>
                    <a:p>
                      <a:pPr algn="ctr"/>
                      <a:r>
                        <a:rPr lang="vi-VN" sz="3200" b="1" dirty="0">
                          <a:latin typeface="+mj-lt"/>
                        </a:rPr>
                        <a:t>1</a:t>
                      </a:r>
                      <a:endParaRPr lang="en-US" sz="3200" b="1" dirty="0">
                        <a:latin typeface="+mj-lt"/>
                      </a:endParaRPr>
                    </a:p>
                  </a:txBody>
                  <a:tcPr anchor="ctr"/>
                </a:tc>
                <a:tc>
                  <a:txBody>
                    <a:bodyPr/>
                    <a:lstStyle/>
                    <a:p>
                      <a:pPr algn="ctr"/>
                      <a:r>
                        <a:rPr lang="vi-VN" sz="3200" b="1" dirty="0">
                          <a:latin typeface="+mj-lt"/>
                        </a:rPr>
                        <a:t>3</a:t>
                      </a:r>
                      <a:endParaRPr lang="en-US" sz="3200" b="1" dirty="0">
                        <a:latin typeface="+mj-lt"/>
                      </a:endParaRPr>
                    </a:p>
                  </a:txBody>
                  <a:tcPr anchor="ctr"/>
                </a:tc>
                <a:extLst>
                  <a:ext uri="{0D108BD9-81ED-4DB2-BD59-A6C34878D82A}">
                    <a16:rowId xmlns:a16="http://schemas.microsoft.com/office/drawing/2014/main" val="10002"/>
                  </a:ext>
                </a:extLst>
              </a:tr>
              <a:tr h="929445">
                <a:tc>
                  <a:txBody>
                    <a:bodyPr/>
                    <a:lstStyle/>
                    <a:p>
                      <a:pPr algn="ctr"/>
                      <a:r>
                        <a:rPr lang="vi-VN" sz="3200" b="1" dirty="0">
                          <a:latin typeface="+mj-lt"/>
                        </a:rPr>
                        <a:t>P3</a:t>
                      </a:r>
                      <a:endParaRPr lang="en-US" sz="3200" b="1" dirty="0">
                        <a:latin typeface="+mj-lt"/>
                      </a:endParaRPr>
                    </a:p>
                  </a:txBody>
                  <a:tcPr anchor="ctr"/>
                </a:tc>
                <a:tc>
                  <a:txBody>
                    <a:bodyPr/>
                    <a:lstStyle/>
                    <a:p>
                      <a:pPr algn="ctr"/>
                      <a:r>
                        <a:rPr lang="en-US" sz="3200" b="1" dirty="0">
                          <a:latin typeface="Times New Roman" panose="02020603050405020304" pitchFamily="18" charset="0"/>
                          <a:cs typeface="Times New Roman" panose="02020603050405020304" pitchFamily="18" charset="0"/>
                        </a:rPr>
                        <a:t>2</a:t>
                      </a:r>
                    </a:p>
                  </a:txBody>
                  <a:tcPr anchor="ctr"/>
                </a:tc>
                <a:tc>
                  <a:txBody>
                    <a:bodyPr/>
                    <a:lstStyle/>
                    <a:p>
                      <a:pPr algn="ctr"/>
                      <a:r>
                        <a:rPr lang="vi-VN" sz="3200" b="1" dirty="0">
                          <a:latin typeface="+mj-lt"/>
                        </a:rPr>
                        <a:t>3</a:t>
                      </a:r>
                      <a:endParaRPr lang="en-US" sz="3200" b="1" dirty="0">
                        <a:latin typeface="+mj-lt"/>
                      </a:endParaRPr>
                    </a:p>
                  </a:txBody>
                  <a:tcPr anchor="ctr"/>
                </a:tc>
                <a:extLst>
                  <a:ext uri="{0D108BD9-81ED-4DB2-BD59-A6C34878D82A}">
                    <a16:rowId xmlns:a16="http://schemas.microsoft.com/office/drawing/2014/main" val="10003"/>
                  </a:ext>
                </a:extLst>
              </a:tr>
            </a:tbl>
          </a:graphicData>
        </a:graphic>
      </p:graphicFrame>
      <p:sp>
        <p:nvSpPr>
          <p:cNvPr id="4" name="TextBox 3"/>
          <p:cNvSpPr txBox="1"/>
          <p:nvPr/>
        </p:nvSpPr>
        <p:spPr>
          <a:xfrm>
            <a:off x="2438400" y="8343206"/>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4</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6014120" y="6932658"/>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13" name="Rectangle 12"/>
          <p:cNvSpPr/>
          <p:nvPr/>
        </p:nvSpPr>
        <p:spPr>
          <a:xfrm>
            <a:off x="2987040" y="6936825"/>
            <a:ext cx="1143000" cy="115823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P2</a:t>
            </a:r>
            <a:endParaRPr lang="en-US" sz="4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3910032" y="8319154"/>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7</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5200724" y="8355736"/>
            <a:ext cx="1041996"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10</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24" name="TextBox 23"/>
          <p:cNvSpPr txBox="1"/>
          <p:nvPr/>
        </p:nvSpPr>
        <p:spPr>
          <a:xfrm>
            <a:off x="6857172" y="8342006"/>
            <a:ext cx="1041996"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14</a:t>
            </a:r>
            <a:endParaRPr lang="en-US" sz="6000" b="1" dirty="0">
              <a:solidFill>
                <a:schemeClr val="bg1"/>
              </a:solidFill>
              <a:latin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a:blip r:embed="rId7"/>
          <a:stretch>
            <a:fillRect/>
          </a:stretch>
        </p:blipFill>
        <p:spPr>
          <a:xfrm>
            <a:off x="15746730" y="3336645"/>
            <a:ext cx="2160270" cy="887106"/>
          </a:xfrm>
          <a:prstGeom prst="rect">
            <a:avLst/>
          </a:prstGeom>
        </p:spPr>
      </p:pic>
      <p:pic>
        <p:nvPicPr>
          <p:cNvPr id="20" name="Picture 19"/>
          <p:cNvPicPr>
            <a:picLocks noChangeAspect="1"/>
          </p:cNvPicPr>
          <p:nvPr/>
        </p:nvPicPr>
        <p:blipFill>
          <a:blip r:embed="rId8"/>
          <a:stretch>
            <a:fillRect/>
          </a:stretch>
        </p:blipFill>
        <p:spPr>
          <a:xfrm>
            <a:off x="15767119" y="2427010"/>
            <a:ext cx="2139881" cy="890093"/>
          </a:xfrm>
          <a:prstGeom prst="rect">
            <a:avLst/>
          </a:prstGeom>
        </p:spPr>
      </p:pic>
      <p:pic>
        <p:nvPicPr>
          <p:cNvPr id="21" name="Picture 20"/>
          <p:cNvPicPr>
            <a:picLocks noChangeAspect="1"/>
          </p:cNvPicPr>
          <p:nvPr/>
        </p:nvPicPr>
        <p:blipFill>
          <a:blip r:embed="rId9"/>
          <a:stretch>
            <a:fillRect/>
          </a:stretch>
        </p:blipFill>
        <p:spPr>
          <a:xfrm>
            <a:off x="15742732" y="1470662"/>
            <a:ext cx="2188654" cy="883997"/>
          </a:xfrm>
          <a:prstGeom prst="rect">
            <a:avLst/>
          </a:prstGeom>
        </p:spPr>
      </p:pic>
      <p:pic>
        <p:nvPicPr>
          <p:cNvPr id="25" name="Picture 24"/>
          <p:cNvPicPr>
            <a:picLocks noChangeAspect="1"/>
          </p:cNvPicPr>
          <p:nvPr/>
        </p:nvPicPr>
        <p:blipFill>
          <a:blip r:embed="rId10"/>
          <a:stretch>
            <a:fillRect/>
          </a:stretch>
        </p:blipFill>
        <p:spPr>
          <a:xfrm>
            <a:off x="15742735" y="1506197"/>
            <a:ext cx="2164265" cy="84846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16" y="15396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4" name="Freeform 4"/>
          <p:cNvSpPr/>
          <p:nvPr/>
        </p:nvSpPr>
        <p:spPr>
          <a:xfrm rot="3222150">
            <a:off x="14366230" y="1019442"/>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13064885">
            <a:off x="72182" y="7179984"/>
            <a:ext cx="3728345" cy="2367499"/>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aphicFrame>
        <p:nvGraphicFramePr>
          <p:cNvPr id="7" name="Table 6"/>
          <p:cNvGraphicFramePr>
            <a:graphicFrameLocks noGrp="1"/>
          </p:cNvGraphicFramePr>
          <p:nvPr/>
        </p:nvGraphicFramePr>
        <p:xfrm>
          <a:off x="2667000" y="2705100"/>
          <a:ext cx="12691654" cy="4572000"/>
        </p:xfrm>
        <a:graphic>
          <a:graphicData uri="http://schemas.openxmlformats.org/drawingml/2006/table">
            <a:tbl>
              <a:tblPr firstRow="1" bandRow="1">
                <a:tableStyleId>{2D5ABB26-0587-4C30-8999-92F81FD0307C}</a:tableStyleId>
              </a:tblPr>
              <a:tblGrid>
                <a:gridCol w="7772400">
                  <a:extLst>
                    <a:ext uri="{9D8B030D-6E8A-4147-A177-3AD203B41FA5}">
                      <a16:colId xmlns:a16="http://schemas.microsoft.com/office/drawing/2014/main" val="20000"/>
                    </a:ext>
                  </a:extLst>
                </a:gridCol>
                <a:gridCol w="4919254">
                  <a:extLst>
                    <a:ext uri="{9D8B030D-6E8A-4147-A177-3AD203B41FA5}">
                      <a16:colId xmlns:a16="http://schemas.microsoft.com/office/drawing/2014/main" val="20001"/>
                    </a:ext>
                  </a:extLst>
                </a:gridCol>
              </a:tblGrid>
              <a:tr h="370840">
                <a:tc>
                  <a:txBody>
                    <a:bodyPr/>
                    <a:lstStyle/>
                    <a:p>
                      <a:pPr algn="ctr"/>
                      <a:r>
                        <a:rPr lang="vi-VN" sz="5400" b="1" dirty="0">
                          <a:solidFill>
                            <a:schemeClr val="bg1"/>
                          </a:solidFill>
                          <a:latin typeface="Times New Roman" panose="02020603050405020304" pitchFamily="18" charset="0"/>
                          <a:cs typeface="Times New Roman" panose="02020603050405020304" pitchFamily="18" charset="0"/>
                        </a:rPr>
                        <a:t>Thành Viên</a:t>
                      </a:r>
                      <a:endParaRPr lang="en-US" sz="5400" b="1" dirty="0">
                        <a:solidFill>
                          <a:schemeClr val="bg1"/>
                        </a:solidFill>
                        <a:latin typeface="Times New Roman" panose="02020603050405020304" pitchFamily="18" charset="0"/>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vi-VN" sz="5400" b="1" dirty="0">
                          <a:solidFill>
                            <a:schemeClr val="bg1"/>
                          </a:solidFill>
                          <a:latin typeface="Times New Roman" panose="02020603050405020304" pitchFamily="18" charset="0"/>
                          <a:cs typeface="Times New Roman" panose="02020603050405020304" pitchFamily="18" charset="0"/>
                        </a:rPr>
                        <a:t>MSSV</a:t>
                      </a:r>
                      <a:endParaRPr lang="en-US" sz="54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vi-VN" sz="5400" b="1" dirty="0">
                          <a:solidFill>
                            <a:schemeClr val="bg1"/>
                          </a:solidFill>
                          <a:latin typeface="Times New Roman" panose="02020603050405020304" pitchFamily="18" charset="0"/>
                          <a:cs typeface="Times New Roman" panose="02020603050405020304" pitchFamily="18" charset="0"/>
                        </a:rPr>
                        <a:t>Cao Thiên Chi</a:t>
                      </a:r>
                      <a:endParaRPr lang="en-US" sz="5400" b="1" dirty="0">
                        <a:solidFill>
                          <a:schemeClr val="bg1"/>
                        </a:solidFill>
                        <a:latin typeface="Times New Roman" panose="02020603050405020304" pitchFamily="18" charset="0"/>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vi-VN" sz="5400" b="1" dirty="0">
                          <a:solidFill>
                            <a:schemeClr val="bg1"/>
                          </a:solidFill>
                          <a:latin typeface="Times New Roman" panose="02020603050405020304" pitchFamily="18" charset="0"/>
                          <a:cs typeface="Times New Roman" panose="02020603050405020304" pitchFamily="18" charset="0"/>
                        </a:rPr>
                        <a:t>2001220536</a:t>
                      </a:r>
                      <a:endParaRPr lang="en-US" sz="54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vi-VN" sz="5400" b="1" dirty="0">
                          <a:solidFill>
                            <a:schemeClr val="bg1"/>
                          </a:solidFill>
                          <a:latin typeface="Times New Roman" panose="02020603050405020304" pitchFamily="18" charset="0"/>
                          <a:cs typeface="Times New Roman" panose="02020603050405020304" pitchFamily="18" charset="0"/>
                        </a:rPr>
                        <a:t>Trương Mỹ Hoa</a:t>
                      </a:r>
                      <a:endParaRPr lang="en-US" sz="5400" b="1" dirty="0">
                        <a:solidFill>
                          <a:schemeClr val="bg1"/>
                        </a:solidFill>
                        <a:latin typeface="Times New Roman" panose="02020603050405020304" pitchFamily="18" charset="0"/>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vi-VN" sz="5400" b="1" dirty="0">
                          <a:solidFill>
                            <a:schemeClr val="bg1"/>
                          </a:solidFill>
                          <a:latin typeface="Times New Roman" panose="02020603050405020304" pitchFamily="18" charset="0"/>
                          <a:cs typeface="Times New Roman" panose="02020603050405020304" pitchFamily="18" charset="0"/>
                        </a:rPr>
                        <a:t>2001221445</a:t>
                      </a:r>
                      <a:endParaRPr lang="en-US" sz="54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vi-VN" sz="5400" b="1" dirty="0">
                          <a:solidFill>
                            <a:schemeClr val="bg1"/>
                          </a:solidFill>
                          <a:latin typeface="Times New Roman" panose="02020603050405020304" pitchFamily="18" charset="0"/>
                          <a:cs typeface="Times New Roman" panose="02020603050405020304" pitchFamily="18" charset="0"/>
                        </a:rPr>
                        <a:t>Đỗ Lê Phương Quỳnh</a:t>
                      </a:r>
                      <a:endParaRPr lang="en-US" sz="5400" b="1" dirty="0">
                        <a:solidFill>
                          <a:schemeClr val="bg1"/>
                        </a:solidFill>
                        <a:latin typeface="Times New Roman" panose="02020603050405020304" pitchFamily="18" charset="0"/>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vi-VN" sz="5400" b="1" dirty="0">
                          <a:solidFill>
                            <a:schemeClr val="bg1"/>
                          </a:solidFill>
                          <a:latin typeface="Times New Roman" panose="02020603050405020304" pitchFamily="18" charset="0"/>
                          <a:cs typeface="Times New Roman" panose="02020603050405020304" pitchFamily="18" charset="0"/>
                        </a:rPr>
                        <a:t>2001224079</a:t>
                      </a:r>
                      <a:endParaRPr lang="en-US" sz="54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vi-VN" sz="5400" b="1" dirty="0">
                          <a:solidFill>
                            <a:schemeClr val="bg1"/>
                          </a:solidFill>
                          <a:latin typeface="Times New Roman" panose="02020603050405020304" pitchFamily="18" charset="0"/>
                          <a:cs typeface="Times New Roman" panose="02020603050405020304" pitchFamily="18" charset="0"/>
                        </a:rPr>
                        <a:t>Nguyễn Thị Ngọc Thanh</a:t>
                      </a:r>
                      <a:endParaRPr lang="en-US" sz="5400" b="1" dirty="0">
                        <a:solidFill>
                          <a:schemeClr val="bg1"/>
                        </a:solidFill>
                        <a:latin typeface="Times New Roman" panose="02020603050405020304" pitchFamily="18" charset="0"/>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vi-VN" sz="5400" b="1" dirty="0">
                          <a:solidFill>
                            <a:schemeClr val="bg1"/>
                          </a:solidFill>
                          <a:latin typeface="Times New Roman" panose="02020603050405020304" pitchFamily="18" charset="0"/>
                          <a:cs typeface="Times New Roman" panose="02020603050405020304" pitchFamily="18" charset="0"/>
                        </a:rPr>
                        <a:t>2001224682</a:t>
                      </a:r>
                      <a:endParaRPr lang="en-US" sz="54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8" name="Freeform 8"/>
          <p:cNvSpPr/>
          <p:nvPr/>
        </p:nvSpPr>
        <p:spPr>
          <a:xfrm>
            <a:off x="-1023024" y="-1028700"/>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10800000">
            <a:off x="16535400" y="7883665"/>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cxnSp>
        <p:nvCxnSpPr>
          <p:cNvPr id="5" name="Straight Connector 4"/>
          <p:cNvCxnSpPr/>
          <p:nvPr/>
        </p:nvCxnSpPr>
        <p:spPr>
          <a:xfrm>
            <a:off x="1219202" y="2857655"/>
            <a:ext cx="11087100" cy="2880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1181102" y="4838700"/>
            <a:ext cx="1112520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011108" y="1460014"/>
            <a:ext cx="4724400" cy="1015663"/>
          </a:xfrm>
          <a:prstGeom prst="rect">
            <a:avLst/>
          </a:prstGeom>
          <a:noFill/>
        </p:spPr>
        <p:txBody>
          <a:bodyPr wrap="square" rtlCol="0">
            <a:spAutoFit/>
          </a:bodyPr>
          <a:lstStyle/>
          <a:p>
            <a:pPr algn="ctr"/>
            <a:r>
              <a:rPr lang="vi-VN" sz="6000" b="1" dirty="0">
                <a:solidFill>
                  <a:schemeClr val="bg1"/>
                </a:solidFill>
                <a:latin typeface="+mj-lt"/>
              </a:rPr>
              <a:t>Hàng Đợi</a:t>
            </a:r>
            <a:endParaRPr lang="en-US" sz="6000" b="1" dirty="0">
              <a:solidFill>
                <a:schemeClr val="bg1"/>
              </a:solidFill>
              <a:latin typeface="+mj-lt"/>
            </a:endParaRPr>
          </a:p>
        </p:txBody>
      </p:sp>
      <p:sp>
        <p:nvSpPr>
          <p:cNvPr id="9" name="TextBox 8"/>
          <p:cNvSpPr txBox="1"/>
          <p:nvPr/>
        </p:nvSpPr>
        <p:spPr>
          <a:xfrm>
            <a:off x="4991102" y="5030417"/>
            <a:ext cx="4724400" cy="1015663"/>
          </a:xfrm>
          <a:prstGeom prst="rect">
            <a:avLst/>
          </a:prstGeom>
          <a:noFill/>
        </p:spPr>
        <p:txBody>
          <a:bodyPr wrap="square" rtlCol="0">
            <a:spAutoFit/>
          </a:bodyPr>
          <a:lstStyle/>
          <a:p>
            <a:pPr algn="ctr"/>
            <a:r>
              <a:rPr lang="vi-VN" sz="6000" b="1" dirty="0">
                <a:solidFill>
                  <a:schemeClr val="bg1"/>
                </a:solidFill>
                <a:latin typeface="+mj-lt"/>
              </a:rPr>
              <a:t>Gantt Chart</a:t>
            </a:r>
            <a:endParaRPr lang="en-US" sz="6000" b="1" dirty="0">
              <a:solidFill>
                <a:schemeClr val="bg1"/>
              </a:solidFill>
              <a:latin typeface="+mj-lt"/>
            </a:endParaRPr>
          </a:p>
        </p:txBody>
      </p:sp>
      <p:graphicFrame>
        <p:nvGraphicFramePr>
          <p:cNvPr id="10" name="Table 9"/>
          <p:cNvGraphicFramePr>
            <a:graphicFrameLocks noGrp="1"/>
          </p:cNvGraphicFramePr>
          <p:nvPr/>
        </p:nvGraphicFramePr>
        <p:xfrm>
          <a:off x="1295400" y="6810396"/>
          <a:ext cx="12121480" cy="1432560"/>
        </p:xfrm>
        <a:graphic>
          <a:graphicData uri="http://schemas.openxmlformats.org/drawingml/2006/table">
            <a:tbl>
              <a:tblPr firstRow="1" bandRow="1">
                <a:tableStyleId>{5940675A-B579-460E-94D1-54222C63F5DA}</a:tableStyleId>
              </a:tblPr>
              <a:tblGrid>
                <a:gridCol w="1515185">
                  <a:extLst>
                    <a:ext uri="{9D8B030D-6E8A-4147-A177-3AD203B41FA5}">
                      <a16:colId xmlns:a16="http://schemas.microsoft.com/office/drawing/2014/main" val="20000"/>
                    </a:ext>
                  </a:extLst>
                </a:gridCol>
                <a:gridCol w="1515185">
                  <a:extLst>
                    <a:ext uri="{9D8B030D-6E8A-4147-A177-3AD203B41FA5}">
                      <a16:colId xmlns:a16="http://schemas.microsoft.com/office/drawing/2014/main" val="20001"/>
                    </a:ext>
                  </a:extLst>
                </a:gridCol>
                <a:gridCol w="1515185">
                  <a:extLst>
                    <a:ext uri="{9D8B030D-6E8A-4147-A177-3AD203B41FA5}">
                      <a16:colId xmlns:a16="http://schemas.microsoft.com/office/drawing/2014/main" val="20002"/>
                    </a:ext>
                  </a:extLst>
                </a:gridCol>
                <a:gridCol w="1550445">
                  <a:extLst>
                    <a:ext uri="{9D8B030D-6E8A-4147-A177-3AD203B41FA5}">
                      <a16:colId xmlns:a16="http://schemas.microsoft.com/office/drawing/2014/main" val="20003"/>
                    </a:ext>
                  </a:extLst>
                </a:gridCol>
                <a:gridCol w="1479925">
                  <a:extLst>
                    <a:ext uri="{9D8B030D-6E8A-4147-A177-3AD203B41FA5}">
                      <a16:colId xmlns:a16="http://schemas.microsoft.com/office/drawing/2014/main" val="20004"/>
                    </a:ext>
                  </a:extLst>
                </a:gridCol>
                <a:gridCol w="1515185">
                  <a:extLst>
                    <a:ext uri="{9D8B030D-6E8A-4147-A177-3AD203B41FA5}">
                      <a16:colId xmlns:a16="http://schemas.microsoft.com/office/drawing/2014/main" val="20005"/>
                    </a:ext>
                  </a:extLst>
                </a:gridCol>
                <a:gridCol w="1515185">
                  <a:extLst>
                    <a:ext uri="{9D8B030D-6E8A-4147-A177-3AD203B41FA5}">
                      <a16:colId xmlns:a16="http://schemas.microsoft.com/office/drawing/2014/main" val="20006"/>
                    </a:ext>
                  </a:extLst>
                </a:gridCol>
                <a:gridCol w="1515185">
                  <a:extLst>
                    <a:ext uri="{9D8B030D-6E8A-4147-A177-3AD203B41FA5}">
                      <a16:colId xmlns:a16="http://schemas.microsoft.com/office/drawing/2014/main" val="20007"/>
                    </a:ext>
                  </a:extLst>
                </a:gridCol>
              </a:tblGrid>
              <a:tr h="873758">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0000"/>
                  </a:ext>
                </a:extLst>
              </a:tr>
            </a:tbl>
          </a:graphicData>
        </a:graphic>
      </p:graphicFrame>
      <p:sp>
        <p:nvSpPr>
          <p:cNvPr id="15" name="TextBox 14"/>
          <p:cNvSpPr txBox="1"/>
          <p:nvPr/>
        </p:nvSpPr>
        <p:spPr>
          <a:xfrm>
            <a:off x="966768" y="8355737"/>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0</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1524000" y="6940694"/>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18" name="Rectangle 17"/>
          <p:cNvSpPr/>
          <p:nvPr/>
        </p:nvSpPr>
        <p:spPr>
          <a:xfrm>
            <a:off x="4500580" y="6957057"/>
            <a:ext cx="1143000" cy="11582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P3</a:t>
            </a:r>
            <a:endParaRPr lang="en-US" sz="40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1257299" y="5827711"/>
            <a:ext cx="3398521" cy="769441"/>
          </a:xfrm>
          <a:prstGeom prst="rect">
            <a:avLst/>
          </a:prstGeom>
          <a:noFill/>
        </p:spPr>
        <p:txBody>
          <a:bodyPr wrap="square" rtlCol="0">
            <a:spAutoFit/>
          </a:bodyPr>
          <a:lstStyle/>
          <a:p>
            <a:r>
              <a:rPr lang="vi-VN" sz="4400" b="1" dirty="0">
                <a:solidFill>
                  <a:schemeClr val="bg1"/>
                </a:solidFill>
                <a:latin typeface="Times New Roman" panose="02020603050405020304" pitchFamily="18" charset="0"/>
                <a:cs typeface="Times New Roman" panose="02020603050405020304" pitchFamily="18" charset="0"/>
              </a:rPr>
              <a:t>Quantum = 4</a:t>
            </a:r>
            <a:endParaRPr lang="en-US" sz="44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nvGraphicFramePr>
        <p:xfrm>
          <a:off x="11318989" y="342900"/>
          <a:ext cx="6604371" cy="3899901"/>
        </p:xfrm>
        <a:graphic>
          <a:graphicData uri="http://schemas.openxmlformats.org/drawingml/2006/table">
            <a:tbl>
              <a:tblPr firstRow="1" bandRow="1">
                <a:tableStyleId>{073A0DAA-6AF3-43AB-8588-CEC1D06C72B9}</a:tableStyleId>
              </a:tblPr>
              <a:tblGrid>
                <a:gridCol w="2201457">
                  <a:extLst>
                    <a:ext uri="{9D8B030D-6E8A-4147-A177-3AD203B41FA5}">
                      <a16:colId xmlns:a16="http://schemas.microsoft.com/office/drawing/2014/main" val="20000"/>
                    </a:ext>
                  </a:extLst>
                </a:gridCol>
                <a:gridCol w="2201457">
                  <a:extLst>
                    <a:ext uri="{9D8B030D-6E8A-4147-A177-3AD203B41FA5}">
                      <a16:colId xmlns:a16="http://schemas.microsoft.com/office/drawing/2014/main" val="20001"/>
                    </a:ext>
                  </a:extLst>
                </a:gridCol>
                <a:gridCol w="2201457">
                  <a:extLst>
                    <a:ext uri="{9D8B030D-6E8A-4147-A177-3AD203B41FA5}">
                      <a16:colId xmlns:a16="http://schemas.microsoft.com/office/drawing/2014/main" val="20002"/>
                    </a:ext>
                  </a:extLst>
                </a:gridCol>
              </a:tblGrid>
              <a:tr h="1111566">
                <a:tc>
                  <a:txBody>
                    <a:bodyPr/>
                    <a:lstStyle/>
                    <a:p>
                      <a:pPr algn="ctr"/>
                      <a:r>
                        <a:rPr lang="vi-VN" sz="3200" b="1" dirty="0">
                          <a:latin typeface="+mj-lt"/>
                        </a:rPr>
                        <a:t>Tiến Trình</a:t>
                      </a:r>
                    </a:p>
                  </a:txBody>
                  <a:tcPr anchor="ctr"/>
                </a:tc>
                <a:tc>
                  <a:txBody>
                    <a:bodyPr/>
                    <a:lstStyle/>
                    <a:p>
                      <a:pPr algn="ctr"/>
                      <a:r>
                        <a:rPr lang="vi-VN" sz="3200" b="1" dirty="0">
                          <a:latin typeface="+mj-lt"/>
                        </a:rPr>
                        <a:t>Thời Gian Đến</a:t>
                      </a:r>
                      <a:endParaRPr lang="en-US" sz="3200" b="1" dirty="0">
                        <a:latin typeface="+mj-lt"/>
                      </a:endParaRPr>
                    </a:p>
                  </a:txBody>
                  <a:tcPr anchor="ctr"/>
                </a:tc>
                <a:tc>
                  <a:txBody>
                    <a:bodyPr/>
                    <a:lstStyle/>
                    <a:p>
                      <a:pPr algn="ctr"/>
                      <a:r>
                        <a:rPr lang="vi-VN" sz="3200" b="1" dirty="0">
                          <a:latin typeface="+mj-lt"/>
                        </a:rPr>
                        <a:t>Thời Gian Xử Lý</a:t>
                      </a:r>
                      <a:endParaRPr lang="en-US" sz="3200" b="1" dirty="0">
                        <a:latin typeface="+mj-lt"/>
                      </a:endParaRPr>
                    </a:p>
                  </a:txBody>
                  <a:tcPr anchor="ctr"/>
                </a:tc>
                <a:extLst>
                  <a:ext uri="{0D108BD9-81ED-4DB2-BD59-A6C34878D82A}">
                    <a16:rowId xmlns:a16="http://schemas.microsoft.com/office/drawing/2014/main" val="10000"/>
                  </a:ext>
                </a:extLst>
              </a:tr>
              <a:tr h="929445">
                <a:tc>
                  <a:txBody>
                    <a:bodyPr/>
                    <a:lstStyle/>
                    <a:p>
                      <a:pPr algn="ctr"/>
                      <a:r>
                        <a:rPr lang="vi-VN" sz="3200" b="1" dirty="0">
                          <a:latin typeface="+mj-lt"/>
                        </a:rPr>
                        <a:t>P1</a:t>
                      </a:r>
                      <a:endParaRPr lang="en-US" sz="3200" b="1" dirty="0">
                        <a:latin typeface="+mj-lt"/>
                      </a:endParaRPr>
                    </a:p>
                  </a:txBody>
                  <a:tcPr anchor="ctr"/>
                </a:tc>
                <a:tc>
                  <a:txBody>
                    <a:bodyPr/>
                    <a:lstStyle/>
                    <a:p>
                      <a:pPr algn="ctr"/>
                      <a:r>
                        <a:rPr lang="vi-VN" sz="3200" b="1" dirty="0">
                          <a:latin typeface="+mj-lt"/>
                        </a:rPr>
                        <a:t>0</a:t>
                      </a:r>
                      <a:endParaRPr lang="en-US" sz="3200" b="1" dirty="0">
                        <a:latin typeface="+mj-lt"/>
                      </a:endParaRPr>
                    </a:p>
                  </a:txBody>
                  <a:tcPr anchor="ctr"/>
                </a:tc>
                <a:tc>
                  <a:txBody>
                    <a:bodyPr/>
                    <a:lstStyle/>
                    <a:p>
                      <a:pPr algn="ctr"/>
                      <a:r>
                        <a:rPr lang="vi-VN" sz="3200" b="1" dirty="0">
                          <a:latin typeface="+mj-lt"/>
                        </a:rPr>
                        <a:t>24</a:t>
                      </a:r>
                      <a:endParaRPr lang="en-US" sz="3200" b="1" dirty="0">
                        <a:latin typeface="+mj-lt"/>
                      </a:endParaRPr>
                    </a:p>
                  </a:txBody>
                  <a:tcPr anchor="ctr"/>
                </a:tc>
                <a:extLst>
                  <a:ext uri="{0D108BD9-81ED-4DB2-BD59-A6C34878D82A}">
                    <a16:rowId xmlns:a16="http://schemas.microsoft.com/office/drawing/2014/main" val="10001"/>
                  </a:ext>
                </a:extLst>
              </a:tr>
              <a:tr h="929445">
                <a:tc>
                  <a:txBody>
                    <a:bodyPr/>
                    <a:lstStyle/>
                    <a:p>
                      <a:pPr algn="ctr"/>
                      <a:r>
                        <a:rPr lang="vi-VN" sz="3200" b="1" dirty="0">
                          <a:latin typeface="+mj-lt"/>
                        </a:rPr>
                        <a:t>P2</a:t>
                      </a:r>
                      <a:endParaRPr lang="en-US" sz="3200" b="1" dirty="0">
                        <a:latin typeface="+mj-lt"/>
                      </a:endParaRPr>
                    </a:p>
                  </a:txBody>
                  <a:tcPr anchor="ctr"/>
                </a:tc>
                <a:tc>
                  <a:txBody>
                    <a:bodyPr/>
                    <a:lstStyle/>
                    <a:p>
                      <a:pPr algn="ctr"/>
                      <a:r>
                        <a:rPr lang="vi-VN" sz="3200" b="1" dirty="0">
                          <a:latin typeface="+mj-lt"/>
                        </a:rPr>
                        <a:t>1</a:t>
                      </a:r>
                      <a:endParaRPr lang="en-US" sz="3200" b="1" dirty="0">
                        <a:latin typeface="+mj-lt"/>
                      </a:endParaRPr>
                    </a:p>
                  </a:txBody>
                  <a:tcPr anchor="ctr"/>
                </a:tc>
                <a:tc>
                  <a:txBody>
                    <a:bodyPr/>
                    <a:lstStyle/>
                    <a:p>
                      <a:pPr algn="ctr"/>
                      <a:r>
                        <a:rPr lang="vi-VN" sz="3200" b="1" dirty="0">
                          <a:latin typeface="+mj-lt"/>
                        </a:rPr>
                        <a:t>3</a:t>
                      </a:r>
                      <a:endParaRPr lang="en-US" sz="3200" b="1" dirty="0">
                        <a:latin typeface="+mj-lt"/>
                      </a:endParaRPr>
                    </a:p>
                  </a:txBody>
                  <a:tcPr anchor="ctr"/>
                </a:tc>
                <a:extLst>
                  <a:ext uri="{0D108BD9-81ED-4DB2-BD59-A6C34878D82A}">
                    <a16:rowId xmlns:a16="http://schemas.microsoft.com/office/drawing/2014/main" val="10002"/>
                  </a:ext>
                </a:extLst>
              </a:tr>
              <a:tr h="929445">
                <a:tc>
                  <a:txBody>
                    <a:bodyPr/>
                    <a:lstStyle/>
                    <a:p>
                      <a:pPr algn="ctr"/>
                      <a:r>
                        <a:rPr lang="vi-VN" sz="3200" b="1" dirty="0">
                          <a:latin typeface="+mj-lt"/>
                        </a:rPr>
                        <a:t>P3</a:t>
                      </a:r>
                      <a:endParaRPr lang="en-US" sz="3200" b="1" dirty="0">
                        <a:latin typeface="+mj-lt"/>
                      </a:endParaRPr>
                    </a:p>
                  </a:txBody>
                  <a:tcPr anchor="ctr"/>
                </a:tc>
                <a:tc>
                  <a:txBody>
                    <a:bodyPr/>
                    <a:lstStyle/>
                    <a:p>
                      <a:pPr algn="ctr"/>
                      <a:r>
                        <a:rPr lang="vi-VN" sz="3200" b="1" dirty="0">
                          <a:latin typeface="+mj-lt"/>
                        </a:rPr>
                        <a:t>2</a:t>
                      </a:r>
                      <a:endParaRPr lang="en-US" sz="3200" b="1" dirty="0">
                        <a:latin typeface="+mj-lt"/>
                      </a:endParaRPr>
                    </a:p>
                  </a:txBody>
                  <a:tcPr anchor="ctr"/>
                </a:tc>
                <a:tc>
                  <a:txBody>
                    <a:bodyPr/>
                    <a:lstStyle/>
                    <a:p>
                      <a:pPr algn="ctr"/>
                      <a:r>
                        <a:rPr lang="vi-VN" sz="3200" b="1" dirty="0">
                          <a:latin typeface="+mj-lt"/>
                        </a:rPr>
                        <a:t>3</a:t>
                      </a:r>
                      <a:endParaRPr lang="en-US" sz="3200" b="1" dirty="0">
                        <a:latin typeface="+mj-lt"/>
                      </a:endParaRPr>
                    </a:p>
                  </a:txBody>
                  <a:tcPr anchor="ctr"/>
                </a:tc>
                <a:extLst>
                  <a:ext uri="{0D108BD9-81ED-4DB2-BD59-A6C34878D82A}">
                    <a16:rowId xmlns:a16="http://schemas.microsoft.com/office/drawing/2014/main" val="10003"/>
                  </a:ext>
                </a:extLst>
              </a:tr>
            </a:tbl>
          </a:graphicData>
        </a:graphic>
      </p:graphicFrame>
      <p:sp>
        <p:nvSpPr>
          <p:cNvPr id="4" name="TextBox 3"/>
          <p:cNvSpPr txBox="1"/>
          <p:nvPr/>
        </p:nvSpPr>
        <p:spPr>
          <a:xfrm>
            <a:off x="2438400" y="8343206"/>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4</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6014120" y="6932658"/>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13" name="Rectangle 12"/>
          <p:cNvSpPr/>
          <p:nvPr/>
        </p:nvSpPr>
        <p:spPr>
          <a:xfrm>
            <a:off x="2987040" y="6936825"/>
            <a:ext cx="1143000" cy="115823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P2</a:t>
            </a:r>
            <a:endParaRPr lang="en-US" sz="4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3910032" y="8319154"/>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7</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5200724" y="8355736"/>
            <a:ext cx="1041996"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10</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19" name="Rectangle 18"/>
          <p:cNvSpPr/>
          <p:nvPr/>
        </p:nvSpPr>
        <p:spPr>
          <a:xfrm>
            <a:off x="7592508" y="6932658"/>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20" name="Rectangle 19"/>
          <p:cNvSpPr/>
          <p:nvPr/>
        </p:nvSpPr>
        <p:spPr>
          <a:xfrm>
            <a:off x="9087962" y="6957057"/>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21" name="Rectangle 20"/>
          <p:cNvSpPr/>
          <p:nvPr/>
        </p:nvSpPr>
        <p:spPr>
          <a:xfrm>
            <a:off x="10625812" y="6940694"/>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22" name="Rectangle 21"/>
          <p:cNvSpPr/>
          <p:nvPr/>
        </p:nvSpPr>
        <p:spPr>
          <a:xfrm>
            <a:off x="12095022" y="6915921"/>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6857172" y="8342006"/>
            <a:ext cx="1041996"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14</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25" name="TextBox 24"/>
          <p:cNvSpPr txBox="1"/>
          <p:nvPr/>
        </p:nvSpPr>
        <p:spPr>
          <a:xfrm>
            <a:off x="8392950" y="8355736"/>
            <a:ext cx="1041996"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18</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26" name="TextBox 25"/>
          <p:cNvSpPr txBox="1"/>
          <p:nvPr/>
        </p:nvSpPr>
        <p:spPr>
          <a:xfrm>
            <a:off x="9928728" y="8355736"/>
            <a:ext cx="1041996"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22</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27" name="TextBox 26"/>
          <p:cNvSpPr txBox="1"/>
          <p:nvPr/>
        </p:nvSpPr>
        <p:spPr>
          <a:xfrm>
            <a:off x="11422179" y="8355736"/>
            <a:ext cx="1041996"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26</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28" name="TextBox 27"/>
          <p:cNvSpPr txBox="1"/>
          <p:nvPr/>
        </p:nvSpPr>
        <p:spPr>
          <a:xfrm>
            <a:off x="12892772" y="8355736"/>
            <a:ext cx="1041996"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30</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29" name="Rectangle 28"/>
          <p:cNvSpPr/>
          <p:nvPr/>
        </p:nvSpPr>
        <p:spPr>
          <a:xfrm>
            <a:off x="1866900" y="3303284"/>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7"/>
          <a:stretch>
            <a:fillRect/>
          </a:stretch>
        </p:blipFill>
        <p:spPr>
          <a:xfrm>
            <a:off x="15746730" y="3336645"/>
            <a:ext cx="2160270" cy="887106"/>
          </a:xfrm>
          <a:prstGeom prst="rect">
            <a:avLst/>
          </a:prstGeom>
        </p:spPr>
      </p:pic>
      <p:pic>
        <p:nvPicPr>
          <p:cNvPr id="31" name="Picture 30"/>
          <p:cNvPicPr>
            <a:picLocks noChangeAspect="1"/>
          </p:cNvPicPr>
          <p:nvPr/>
        </p:nvPicPr>
        <p:blipFill>
          <a:blip r:embed="rId8"/>
          <a:stretch>
            <a:fillRect/>
          </a:stretch>
        </p:blipFill>
        <p:spPr>
          <a:xfrm>
            <a:off x="15767119" y="2427010"/>
            <a:ext cx="2139881" cy="890093"/>
          </a:xfrm>
          <a:prstGeom prst="rect">
            <a:avLst/>
          </a:prstGeom>
        </p:spPr>
      </p:pic>
      <p:pic>
        <p:nvPicPr>
          <p:cNvPr id="32" name="Picture 31"/>
          <p:cNvPicPr>
            <a:picLocks noChangeAspect="1"/>
          </p:cNvPicPr>
          <p:nvPr/>
        </p:nvPicPr>
        <p:blipFill>
          <a:blip r:embed="rId9"/>
          <a:stretch>
            <a:fillRect/>
          </a:stretch>
        </p:blipFill>
        <p:spPr>
          <a:xfrm>
            <a:off x="15742735" y="1506197"/>
            <a:ext cx="2164265" cy="848462"/>
          </a:xfrm>
          <a:prstGeom prst="rect">
            <a:avLst/>
          </a:prstGeom>
        </p:spPr>
      </p:pic>
      <p:pic>
        <p:nvPicPr>
          <p:cNvPr id="34" name="Picture 33"/>
          <p:cNvPicPr>
            <a:picLocks noChangeAspect="1"/>
          </p:cNvPicPr>
          <p:nvPr/>
        </p:nvPicPr>
        <p:blipFill>
          <a:blip r:embed="rId7"/>
          <a:stretch>
            <a:fillRect/>
          </a:stretch>
        </p:blipFill>
        <p:spPr>
          <a:xfrm>
            <a:off x="15748410" y="1466651"/>
            <a:ext cx="2160270" cy="88710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randombar(horizontal)">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grpId="0" nodeType="clickEffect">
                                  <p:stCondLst>
                                    <p:cond delay="0"/>
                                  </p:stCondLst>
                                  <p:childTnLst>
                                    <p:anim calcmode="lin" valueType="num">
                                      <p:cBhvr>
                                        <p:cTn id="37" dur="500"/>
                                        <p:tgtEl>
                                          <p:spTgt spid="29"/>
                                        </p:tgtEl>
                                        <p:attrNameLst>
                                          <p:attrName>ppt_w</p:attrName>
                                        </p:attrNameLst>
                                      </p:cBhvr>
                                      <p:tavLst>
                                        <p:tav tm="0">
                                          <p:val>
                                            <p:strVal val="ppt_w"/>
                                          </p:val>
                                        </p:tav>
                                        <p:tav tm="100000">
                                          <p:val>
                                            <p:fltVal val="0"/>
                                          </p:val>
                                        </p:tav>
                                      </p:tavLst>
                                    </p:anim>
                                    <p:anim calcmode="lin" valueType="num">
                                      <p:cBhvr>
                                        <p:cTn id="38" dur="500"/>
                                        <p:tgtEl>
                                          <p:spTgt spid="29"/>
                                        </p:tgtEl>
                                        <p:attrNameLst>
                                          <p:attrName>ppt_h</p:attrName>
                                        </p:attrNameLst>
                                      </p:cBhvr>
                                      <p:tavLst>
                                        <p:tav tm="0">
                                          <p:val>
                                            <p:strVal val="ppt_h"/>
                                          </p:val>
                                        </p:tav>
                                        <p:tav tm="100000">
                                          <p:val>
                                            <p:fltVal val="0"/>
                                          </p:val>
                                        </p:tav>
                                      </p:tavLst>
                                    </p:anim>
                                    <p:animEffect transition="out" filter="fade">
                                      <p:cBhvr>
                                        <p:cTn id="39" dur="500"/>
                                        <p:tgtEl>
                                          <p:spTgt spid="29"/>
                                        </p:tgtEl>
                                      </p:cBhvr>
                                    </p:animEffect>
                                    <p:set>
                                      <p:cBhvr>
                                        <p:cTn id="40"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animBg="1"/>
      <p:bldP spid="20" grpId="0" animBg="1"/>
      <p:bldP spid="21" grpId="0" animBg="1"/>
      <p:bldP spid="22" grpId="0" animBg="1"/>
      <p:bldP spid="25" grpId="0"/>
      <p:bldP spid="26" grpId="0"/>
      <p:bldP spid="27" grpId="0"/>
      <p:bldP spid="28" grpId="0"/>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8" name="Freeform 8"/>
          <p:cNvSpPr/>
          <p:nvPr/>
        </p:nvSpPr>
        <p:spPr>
          <a:xfrm>
            <a:off x="-1023024" y="-1028700"/>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10800000">
            <a:off x="16535400" y="7883665"/>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9" name="TextBox 8"/>
          <p:cNvSpPr txBox="1"/>
          <p:nvPr/>
        </p:nvSpPr>
        <p:spPr>
          <a:xfrm>
            <a:off x="5647668" y="287414"/>
            <a:ext cx="4724400" cy="1015663"/>
          </a:xfrm>
          <a:prstGeom prst="rect">
            <a:avLst/>
          </a:prstGeom>
          <a:noFill/>
        </p:spPr>
        <p:txBody>
          <a:bodyPr wrap="square" rtlCol="0">
            <a:spAutoFit/>
          </a:bodyPr>
          <a:lstStyle/>
          <a:p>
            <a:pPr algn="ctr"/>
            <a:r>
              <a:rPr lang="vi-VN" sz="6000" b="1" dirty="0">
                <a:solidFill>
                  <a:schemeClr val="bg1"/>
                </a:solidFill>
                <a:latin typeface="+mj-lt"/>
              </a:rPr>
              <a:t>Gantt Chart</a:t>
            </a:r>
            <a:endParaRPr lang="en-US" sz="6000" b="1" dirty="0">
              <a:solidFill>
                <a:schemeClr val="bg1"/>
              </a:solidFill>
              <a:latin typeface="+mj-lt"/>
            </a:endParaRPr>
          </a:p>
        </p:txBody>
      </p:sp>
      <p:graphicFrame>
        <p:nvGraphicFramePr>
          <p:cNvPr id="10" name="Table 9"/>
          <p:cNvGraphicFramePr>
            <a:graphicFrameLocks noGrp="1"/>
          </p:cNvGraphicFramePr>
          <p:nvPr/>
        </p:nvGraphicFramePr>
        <p:xfrm>
          <a:off x="1870988" y="2076502"/>
          <a:ext cx="12121480" cy="1432560"/>
        </p:xfrm>
        <a:graphic>
          <a:graphicData uri="http://schemas.openxmlformats.org/drawingml/2006/table">
            <a:tbl>
              <a:tblPr firstRow="1" bandRow="1">
                <a:tableStyleId>{5940675A-B579-460E-94D1-54222C63F5DA}</a:tableStyleId>
              </a:tblPr>
              <a:tblGrid>
                <a:gridCol w="1515185">
                  <a:extLst>
                    <a:ext uri="{9D8B030D-6E8A-4147-A177-3AD203B41FA5}">
                      <a16:colId xmlns:a16="http://schemas.microsoft.com/office/drawing/2014/main" val="20000"/>
                    </a:ext>
                  </a:extLst>
                </a:gridCol>
                <a:gridCol w="1515185">
                  <a:extLst>
                    <a:ext uri="{9D8B030D-6E8A-4147-A177-3AD203B41FA5}">
                      <a16:colId xmlns:a16="http://schemas.microsoft.com/office/drawing/2014/main" val="20001"/>
                    </a:ext>
                  </a:extLst>
                </a:gridCol>
                <a:gridCol w="146543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479925">
                  <a:extLst>
                    <a:ext uri="{9D8B030D-6E8A-4147-A177-3AD203B41FA5}">
                      <a16:colId xmlns:a16="http://schemas.microsoft.com/office/drawing/2014/main" val="20004"/>
                    </a:ext>
                  </a:extLst>
                </a:gridCol>
                <a:gridCol w="1515185">
                  <a:extLst>
                    <a:ext uri="{9D8B030D-6E8A-4147-A177-3AD203B41FA5}">
                      <a16:colId xmlns:a16="http://schemas.microsoft.com/office/drawing/2014/main" val="20005"/>
                    </a:ext>
                  </a:extLst>
                </a:gridCol>
                <a:gridCol w="1515185">
                  <a:extLst>
                    <a:ext uri="{9D8B030D-6E8A-4147-A177-3AD203B41FA5}">
                      <a16:colId xmlns:a16="http://schemas.microsoft.com/office/drawing/2014/main" val="20006"/>
                    </a:ext>
                  </a:extLst>
                </a:gridCol>
                <a:gridCol w="1515185">
                  <a:extLst>
                    <a:ext uri="{9D8B030D-6E8A-4147-A177-3AD203B41FA5}">
                      <a16:colId xmlns:a16="http://schemas.microsoft.com/office/drawing/2014/main" val="20007"/>
                    </a:ext>
                  </a:extLst>
                </a:gridCol>
              </a:tblGrid>
              <a:tr h="873758">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0000"/>
                  </a:ext>
                </a:extLst>
              </a:tr>
            </a:tbl>
          </a:graphicData>
        </a:graphic>
      </p:graphicFrame>
      <p:sp>
        <p:nvSpPr>
          <p:cNvPr id="15" name="TextBox 14"/>
          <p:cNvSpPr txBox="1"/>
          <p:nvPr/>
        </p:nvSpPr>
        <p:spPr>
          <a:xfrm>
            <a:off x="1542356" y="3621843"/>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0</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2099588" y="2206800"/>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18" name="Rectangle 17"/>
          <p:cNvSpPr/>
          <p:nvPr/>
        </p:nvSpPr>
        <p:spPr>
          <a:xfrm>
            <a:off x="5076168" y="2223163"/>
            <a:ext cx="1143000" cy="11582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P3</a:t>
            </a:r>
            <a:endParaRPr lang="en-US" sz="40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1652568" y="1206163"/>
            <a:ext cx="3398521" cy="769441"/>
          </a:xfrm>
          <a:prstGeom prst="rect">
            <a:avLst/>
          </a:prstGeom>
          <a:noFill/>
        </p:spPr>
        <p:txBody>
          <a:bodyPr wrap="square" rtlCol="0">
            <a:spAutoFit/>
          </a:bodyPr>
          <a:lstStyle/>
          <a:p>
            <a:r>
              <a:rPr lang="vi-VN" sz="4400" b="1" dirty="0">
                <a:solidFill>
                  <a:schemeClr val="bg1"/>
                </a:solidFill>
                <a:latin typeface="Times New Roman" panose="02020603050405020304" pitchFamily="18" charset="0"/>
                <a:cs typeface="Times New Roman" panose="02020603050405020304" pitchFamily="18" charset="0"/>
              </a:rPr>
              <a:t>Quantum = 4</a:t>
            </a:r>
            <a:endParaRPr lang="en-US" sz="4400" b="1"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3013988" y="3609312"/>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4</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6589708" y="2198764"/>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13" name="Rectangle 12"/>
          <p:cNvSpPr/>
          <p:nvPr/>
        </p:nvSpPr>
        <p:spPr>
          <a:xfrm>
            <a:off x="3562628" y="2202931"/>
            <a:ext cx="1143000" cy="115823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P2</a:t>
            </a:r>
            <a:endParaRPr lang="en-US" sz="4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4485620" y="3585260"/>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7</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5776312" y="3621842"/>
            <a:ext cx="1041996"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10</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19" name="Rectangle 18"/>
          <p:cNvSpPr/>
          <p:nvPr/>
        </p:nvSpPr>
        <p:spPr>
          <a:xfrm>
            <a:off x="8168096" y="2198764"/>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20" name="Rectangle 19"/>
          <p:cNvSpPr/>
          <p:nvPr/>
        </p:nvSpPr>
        <p:spPr>
          <a:xfrm>
            <a:off x="9663550" y="2223163"/>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21" name="Rectangle 20"/>
          <p:cNvSpPr/>
          <p:nvPr/>
        </p:nvSpPr>
        <p:spPr>
          <a:xfrm>
            <a:off x="11201400" y="2206800"/>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22" name="Rectangle 21"/>
          <p:cNvSpPr/>
          <p:nvPr/>
        </p:nvSpPr>
        <p:spPr>
          <a:xfrm>
            <a:off x="12670610" y="2182027"/>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7432760" y="3608112"/>
            <a:ext cx="1041996"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14</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25" name="TextBox 24"/>
          <p:cNvSpPr txBox="1"/>
          <p:nvPr/>
        </p:nvSpPr>
        <p:spPr>
          <a:xfrm>
            <a:off x="8968538" y="3621842"/>
            <a:ext cx="1041996"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18</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26" name="TextBox 25"/>
          <p:cNvSpPr txBox="1"/>
          <p:nvPr/>
        </p:nvSpPr>
        <p:spPr>
          <a:xfrm>
            <a:off x="10504316" y="3621842"/>
            <a:ext cx="1041996"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22</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27" name="TextBox 26"/>
          <p:cNvSpPr txBox="1"/>
          <p:nvPr/>
        </p:nvSpPr>
        <p:spPr>
          <a:xfrm>
            <a:off x="11997767" y="3621842"/>
            <a:ext cx="1041996"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26</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28" name="TextBox 27"/>
          <p:cNvSpPr txBox="1"/>
          <p:nvPr/>
        </p:nvSpPr>
        <p:spPr>
          <a:xfrm>
            <a:off x="13468360" y="3621842"/>
            <a:ext cx="1041996"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30</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31" name="TextBox 30"/>
          <p:cNvSpPr txBox="1"/>
          <p:nvPr/>
        </p:nvSpPr>
        <p:spPr>
          <a:xfrm>
            <a:off x="9349496" y="5479750"/>
            <a:ext cx="7490703" cy="3046988"/>
          </a:xfrm>
          <a:prstGeom prst="rect">
            <a:avLst/>
          </a:prstGeom>
          <a:noFill/>
        </p:spPr>
        <p:txBody>
          <a:bodyPr wrap="square" rtlCol="0">
            <a:spAutoFit/>
          </a:bodyPr>
          <a:lstStyle/>
          <a:p>
            <a:pPr algn="just"/>
            <a:r>
              <a:rPr lang="vi-VN" sz="4800" b="1" u="sng" dirty="0">
                <a:solidFill>
                  <a:schemeClr val="bg1"/>
                </a:solidFill>
                <a:latin typeface="Times New Roman" panose="02020603050405020304" pitchFamily="18" charset="0"/>
                <a:cs typeface="Times New Roman" panose="02020603050405020304" pitchFamily="18" charset="0"/>
              </a:rPr>
              <a:t>Thời Gian Xử Lí</a:t>
            </a:r>
          </a:p>
          <a:p>
            <a:pPr algn="just"/>
            <a:r>
              <a:rPr lang="vi-VN" sz="4800" b="1" dirty="0">
                <a:solidFill>
                  <a:schemeClr val="bg1"/>
                </a:solidFill>
                <a:latin typeface="Times New Roman" panose="02020603050405020304" pitchFamily="18" charset="0"/>
                <a:cs typeface="Times New Roman" panose="02020603050405020304" pitchFamily="18" charset="0"/>
              </a:rPr>
              <a:t>P1 = 		 	= 30</a:t>
            </a:r>
          </a:p>
          <a:p>
            <a:pPr algn="just"/>
            <a:r>
              <a:rPr lang="vi-VN" sz="4800" b="1" dirty="0">
                <a:solidFill>
                  <a:schemeClr val="bg1"/>
                </a:solidFill>
                <a:latin typeface="Times New Roman" panose="02020603050405020304" pitchFamily="18" charset="0"/>
                <a:cs typeface="Times New Roman" panose="02020603050405020304" pitchFamily="18" charset="0"/>
              </a:rPr>
              <a:t>P2 = 7 - 1 		= 6</a:t>
            </a:r>
          </a:p>
          <a:p>
            <a:pPr algn="just"/>
            <a:r>
              <a:rPr lang="vi-VN" sz="4800" b="1" dirty="0">
                <a:solidFill>
                  <a:schemeClr val="bg1"/>
                </a:solidFill>
                <a:latin typeface="Times New Roman" panose="02020603050405020304" pitchFamily="18" charset="0"/>
                <a:cs typeface="Times New Roman" panose="02020603050405020304" pitchFamily="18" charset="0"/>
              </a:rPr>
              <a:t>P3 = 10 - 2 	= 8 </a:t>
            </a:r>
            <a:endParaRPr lang="en-US" sz="4800" b="1" dirty="0">
              <a:solidFill>
                <a:schemeClr val="bg1"/>
              </a:solidFill>
              <a:latin typeface="Times New Roman" panose="02020603050405020304" pitchFamily="18" charset="0"/>
              <a:cs typeface="Times New Roman" panose="02020603050405020304" pitchFamily="18" charset="0"/>
            </a:endParaRPr>
          </a:p>
        </p:txBody>
      </p:sp>
      <p:sp>
        <p:nvSpPr>
          <p:cNvPr id="32" name="TextBox 31"/>
          <p:cNvSpPr txBox="1"/>
          <p:nvPr/>
        </p:nvSpPr>
        <p:spPr>
          <a:xfrm>
            <a:off x="724558" y="5463388"/>
            <a:ext cx="7207170" cy="3046988"/>
          </a:xfrm>
          <a:prstGeom prst="rect">
            <a:avLst/>
          </a:prstGeom>
          <a:noFill/>
        </p:spPr>
        <p:txBody>
          <a:bodyPr wrap="square" rtlCol="0">
            <a:spAutoFit/>
          </a:bodyPr>
          <a:lstStyle/>
          <a:p>
            <a:pPr algn="just"/>
            <a:r>
              <a:rPr lang="vi-VN" sz="4800" b="1" u="sng" dirty="0">
                <a:solidFill>
                  <a:schemeClr val="bg1"/>
                </a:solidFill>
                <a:latin typeface="Times New Roman" panose="02020603050405020304" pitchFamily="18" charset="0"/>
                <a:cs typeface="Times New Roman" panose="02020603050405020304" pitchFamily="18" charset="0"/>
              </a:rPr>
              <a:t>Thời Gian Chờ</a:t>
            </a:r>
          </a:p>
          <a:p>
            <a:pPr algn="just"/>
            <a:r>
              <a:rPr lang="vi-VN" sz="4800" b="1" dirty="0">
                <a:solidFill>
                  <a:schemeClr val="bg1"/>
                </a:solidFill>
                <a:latin typeface="Times New Roman" panose="02020603050405020304" pitchFamily="18" charset="0"/>
                <a:cs typeface="Times New Roman" panose="02020603050405020304" pitchFamily="18" charset="0"/>
              </a:rPr>
              <a:t>P1 = 0 + (10-4)	= 6</a:t>
            </a:r>
          </a:p>
          <a:p>
            <a:pPr algn="just"/>
            <a:r>
              <a:rPr lang="vi-VN" sz="4800" b="1" dirty="0">
                <a:solidFill>
                  <a:schemeClr val="bg1"/>
                </a:solidFill>
                <a:latin typeface="Times New Roman" panose="02020603050405020304" pitchFamily="18" charset="0"/>
                <a:cs typeface="Times New Roman" panose="02020603050405020304" pitchFamily="18" charset="0"/>
              </a:rPr>
              <a:t>P2 = 4 – 1 			= 3</a:t>
            </a:r>
          </a:p>
          <a:p>
            <a:pPr algn="just"/>
            <a:r>
              <a:rPr lang="vi-VN" sz="4800" b="1" dirty="0">
                <a:solidFill>
                  <a:schemeClr val="bg1"/>
                </a:solidFill>
                <a:latin typeface="Times New Roman" panose="02020603050405020304" pitchFamily="18" charset="0"/>
                <a:cs typeface="Times New Roman" panose="02020603050405020304" pitchFamily="18" charset="0"/>
              </a:rPr>
              <a:t>P3 = 7 - 2 			= 5 </a:t>
            </a:r>
            <a:endParaRPr lang="en-US" sz="48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anim calcmode="lin" valueType="num">
                                      <p:cBhvr>
                                        <p:cTn id="8"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2">
                                            <p:txEl>
                                              <p:pRg st="1" end="1"/>
                                            </p:txEl>
                                          </p:spTgt>
                                        </p:tgtEl>
                                        <p:attrNameLst>
                                          <p:attrName>style.visibility</p:attrName>
                                        </p:attrNameLst>
                                      </p:cBhvr>
                                      <p:to>
                                        <p:strVal val="visible"/>
                                      </p:to>
                                    </p:set>
                                    <p:animEffect transition="in" filter="fade">
                                      <p:cBhvr>
                                        <p:cTn id="14" dur="1000"/>
                                        <p:tgtEl>
                                          <p:spTgt spid="32">
                                            <p:txEl>
                                              <p:pRg st="1" end="1"/>
                                            </p:txEl>
                                          </p:spTgt>
                                        </p:tgtEl>
                                      </p:cBhvr>
                                    </p:animEffect>
                                    <p:anim calcmode="lin" valueType="num">
                                      <p:cBhvr>
                                        <p:cTn id="15" dur="1000" fill="hold"/>
                                        <p:tgtEl>
                                          <p:spTgt spid="3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2">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2">
                                            <p:txEl>
                                              <p:pRg st="2" end="2"/>
                                            </p:txEl>
                                          </p:spTgt>
                                        </p:tgtEl>
                                        <p:attrNameLst>
                                          <p:attrName>style.visibility</p:attrName>
                                        </p:attrNameLst>
                                      </p:cBhvr>
                                      <p:to>
                                        <p:strVal val="visible"/>
                                      </p:to>
                                    </p:set>
                                    <p:animEffect transition="in" filter="fade">
                                      <p:cBhvr>
                                        <p:cTn id="19" dur="1000"/>
                                        <p:tgtEl>
                                          <p:spTgt spid="32">
                                            <p:txEl>
                                              <p:pRg st="2" end="2"/>
                                            </p:txEl>
                                          </p:spTgt>
                                        </p:tgtEl>
                                      </p:cBhvr>
                                    </p:animEffect>
                                    <p:anim calcmode="lin" valueType="num">
                                      <p:cBhvr>
                                        <p:cTn id="20" dur="1000" fill="hold"/>
                                        <p:tgtEl>
                                          <p:spTgt spid="32">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2">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2">
                                            <p:txEl>
                                              <p:pRg st="3" end="3"/>
                                            </p:txEl>
                                          </p:spTgt>
                                        </p:tgtEl>
                                        <p:attrNameLst>
                                          <p:attrName>style.visibility</p:attrName>
                                        </p:attrNameLst>
                                      </p:cBhvr>
                                      <p:to>
                                        <p:strVal val="visible"/>
                                      </p:to>
                                    </p:set>
                                    <p:animEffect transition="in" filter="fade">
                                      <p:cBhvr>
                                        <p:cTn id="24" dur="1000"/>
                                        <p:tgtEl>
                                          <p:spTgt spid="32">
                                            <p:txEl>
                                              <p:pRg st="3" end="3"/>
                                            </p:txEl>
                                          </p:spTgt>
                                        </p:tgtEl>
                                      </p:cBhvr>
                                    </p:animEffect>
                                    <p:anim calcmode="lin" valueType="num">
                                      <p:cBhvr>
                                        <p:cTn id="25" dur="1000" fill="hold"/>
                                        <p:tgtEl>
                                          <p:spTgt spid="32">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1">
                                            <p:txEl>
                                              <p:pRg st="0" end="0"/>
                                            </p:txEl>
                                          </p:spTgt>
                                        </p:tgtEl>
                                        <p:attrNameLst>
                                          <p:attrName>style.visibility</p:attrName>
                                        </p:attrNameLst>
                                      </p:cBhvr>
                                      <p:to>
                                        <p:strVal val="visible"/>
                                      </p:to>
                                    </p:set>
                                    <p:animEffect transition="in" filter="fade">
                                      <p:cBhvr>
                                        <p:cTn id="31" dur="1000"/>
                                        <p:tgtEl>
                                          <p:spTgt spid="31">
                                            <p:txEl>
                                              <p:pRg st="0" end="0"/>
                                            </p:txEl>
                                          </p:spTgt>
                                        </p:tgtEl>
                                      </p:cBhvr>
                                    </p:animEffect>
                                    <p:anim calcmode="lin" valueType="num">
                                      <p:cBhvr>
                                        <p:cTn id="32"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1">
                                            <p:txEl>
                                              <p:pRg st="1" end="1"/>
                                            </p:txEl>
                                          </p:spTgt>
                                        </p:tgtEl>
                                        <p:attrNameLst>
                                          <p:attrName>style.visibility</p:attrName>
                                        </p:attrNameLst>
                                      </p:cBhvr>
                                      <p:to>
                                        <p:strVal val="visible"/>
                                      </p:to>
                                    </p:set>
                                    <p:animEffect transition="in" filter="fade">
                                      <p:cBhvr>
                                        <p:cTn id="38" dur="1000"/>
                                        <p:tgtEl>
                                          <p:spTgt spid="31">
                                            <p:txEl>
                                              <p:pRg st="1" end="1"/>
                                            </p:txEl>
                                          </p:spTgt>
                                        </p:tgtEl>
                                      </p:cBhvr>
                                    </p:animEffect>
                                    <p:anim calcmode="lin" valueType="num">
                                      <p:cBhvr>
                                        <p:cTn id="39" dur="1000" fill="hold"/>
                                        <p:tgtEl>
                                          <p:spTgt spid="31">
                                            <p:txEl>
                                              <p:pRg st="1" end="1"/>
                                            </p:txEl>
                                          </p:spTgt>
                                        </p:tgtEl>
                                        <p:attrNameLst>
                                          <p:attrName>ppt_x</p:attrName>
                                        </p:attrNameLst>
                                      </p:cBhvr>
                                      <p:tavLst>
                                        <p:tav tm="0">
                                          <p:val>
                                            <p:strVal val="#ppt_x"/>
                                          </p:val>
                                        </p:tav>
                                        <p:tav tm="100000">
                                          <p:val>
                                            <p:strVal val="#ppt_x"/>
                                          </p:val>
                                        </p:tav>
                                      </p:tavLst>
                                    </p:anim>
                                    <p:anim calcmode="lin" valueType="num">
                                      <p:cBhvr>
                                        <p:cTn id="40" dur="1000" fill="hold"/>
                                        <p:tgtEl>
                                          <p:spTgt spid="31">
                                            <p:txEl>
                                              <p:pRg st="1" end="1"/>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1">
                                            <p:txEl>
                                              <p:pRg st="2" end="2"/>
                                            </p:txEl>
                                          </p:spTgt>
                                        </p:tgtEl>
                                        <p:attrNameLst>
                                          <p:attrName>style.visibility</p:attrName>
                                        </p:attrNameLst>
                                      </p:cBhvr>
                                      <p:to>
                                        <p:strVal val="visible"/>
                                      </p:to>
                                    </p:set>
                                    <p:animEffect transition="in" filter="fade">
                                      <p:cBhvr>
                                        <p:cTn id="43" dur="1000"/>
                                        <p:tgtEl>
                                          <p:spTgt spid="31">
                                            <p:txEl>
                                              <p:pRg st="2" end="2"/>
                                            </p:txEl>
                                          </p:spTgt>
                                        </p:tgtEl>
                                      </p:cBhvr>
                                    </p:animEffect>
                                    <p:anim calcmode="lin" valueType="num">
                                      <p:cBhvr>
                                        <p:cTn id="44" dur="1000" fill="hold"/>
                                        <p:tgtEl>
                                          <p:spTgt spid="31">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31">
                                            <p:txEl>
                                              <p:pRg st="2" end="2"/>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1">
                                            <p:txEl>
                                              <p:pRg st="3" end="3"/>
                                            </p:txEl>
                                          </p:spTgt>
                                        </p:tgtEl>
                                        <p:attrNameLst>
                                          <p:attrName>style.visibility</p:attrName>
                                        </p:attrNameLst>
                                      </p:cBhvr>
                                      <p:to>
                                        <p:strVal val="visible"/>
                                      </p:to>
                                    </p:set>
                                    <p:animEffect transition="in" filter="fade">
                                      <p:cBhvr>
                                        <p:cTn id="48" dur="1000"/>
                                        <p:tgtEl>
                                          <p:spTgt spid="31">
                                            <p:txEl>
                                              <p:pRg st="3" end="3"/>
                                            </p:txEl>
                                          </p:spTgt>
                                        </p:tgtEl>
                                      </p:cBhvr>
                                    </p:animEffect>
                                    <p:anim calcmode="lin" valueType="num">
                                      <p:cBhvr>
                                        <p:cTn id="49" dur="1000" fill="hold"/>
                                        <p:tgtEl>
                                          <p:spTgt spid="31">
                                            <p:txEl>
                                              <p:pRg st="3" end="3"/>
                                            </p:txEl>
                                          </p:spTgt>
                                        </p:tgtEl>
                                        <p:attrNameLst>
                                          <p:attrName>ppt_x</p:attrName>
                                        </p:attrNameLst>
                                      </p:cBhvr>
                                      <p:tavLst>
                                        <p:tav tm="0">
                                          <p:val>
                                            <p:strVal val="#ppt_x"/>
                                          </p:val>
                                        </p:tav>
                                        <p:tav tm="100000">
                                          <p:val>
                                            <p:strVal val="#ppt_x"/>
                                          </p:val>
                                        </p:tav>
                                      </p:tavLst>
                                    </p:anim>
                                    <p:anim calcmode="lin" valueType="num">
                                      <p:cBhvr>
                                        <p:cTn id="50" dur="1000" fill="hold"/>
                                        <p:tgtEl>
                                          <p:spTgt spid="3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p:cNvSpPr/>
          <p:nvPr/>
        </p:nvSpPr>
        <p:spPr>
          <a:xfrm>
            <a:off x="4291370" y="3588120"/>
            <a:ext cx="9705260" cy="4274239"/>
          </a:xfrm>
          <a:custGeom>
            <a:avLst/>
            <a:gdLst/>
            <a:ahLst/>
            <a:cxnLst/>
            <a:rect l="l" t="t" r="r" b="b"/>
            <a:pathLst>
              <a:path w="9705260" h="4274239">
                <a:moveTo>
                  <a:pt x="0" y="0"/>
                </a:moveTo>
                <a:lnTo>
                  <a:pt x="9705260" y="0"/>
                </a:lnTo>
                <a:lnTo>
                  <a:pt x="9705260" y="4274238"/>
                </a:lnTo>
                <a:lnTo>
                  <a:pt x="0" y="4274238"/>
                </a:lnTo>
                <a:lnTo>
                  <a:pt x="0" y="0"/>
                </a:lnTo>
                <a:close/>
              </a:path>
            </a:pathLst>
          </a:custGeom>
          <a:blipFill>
            <a:blip r:embed="rId3"/>
            <a:stretch>
              <a:fillRect l="-16157" t="-92539"/>
            </a:stretch>
          </a:blipFill>
        </p:spPr>
        <p:txBody>
          <a:bodyPr/>
          <a:lstStyle/>
          <a:p>
            <a:endParaRPr lang="en-US"/>
          </a:p>
        </p:txBody>
      </p:sp>
      <p:sp>
        <p:nvSpPr>
          <p:cNvPr id="4" name="Freeform 4"/>
          <p:cNvSpPr/>
          <p:nvPr/>
        </p:nvSpPr>
        <p:spPr>
          <a:xfrm rot="721296">
            <a:off x="6325472" y="5529041"/>
            <a:ext cx="5637056" cy="1434887"/>
          </a:xfrm>
          <a:custGeom>
            <a:avLst/>
            <a:gdLst/>
            <a:ahLst/>
            <a:cxnLst/>
            <a:rect l="l" t="t" r="r" b="b"/>
            <a:pathLst>
              <a:path w="5637056" h="1434887">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3687259" y="4768977"/>
            <a:ext cx="10913483" cy="1077026"/>
          </a:xfrm>
          <a:prstGeom prst="rect">
            <a:avLst/>
          </a:prstGeom>
        </p:spPr>
        <p:txBody>
          <a:bodyPr lIns="0" tIns="0" rIns="0" bIns="0" rtlCol="0" anchor="t">
            <a:spAutoFit/>
          </a:bodyPr>
          <a:lstStyle/>
          <a:p>
            <a:pPr algn="ctr">
              <a:lnSpc>
                <a:spcPts val="7870"/>
              </a:lnSpc>
            </a:pPr>
            <a:r>
              <a:rPr lang="vi-VN" sz="9600" b="1" dirty="0">
                <a:solidFill>
                  <a:srgbClr val="000000"/>
                </a:solidFill>
                <a:latin typeface="+mj-lt"/>
              </a:rPr>
              <a:t>Bài Tập</a:t>
            </a:r>
            <a:endParaRPr lang="en-US" sz="9600" b="1" dirty="0">
              <a:solidFill>
                <a:srgbClr val="000000"/>
              </a:solidFill>
              <a:latin typeface="+mj-lt"/>
            </a:endParaRPr>
          </a:p>
        </p:txBody>
      </p:sp>
      <p:sp>
        <p:nvSpPr>
          <p:cNvPr id="5" name="Freeform 8"/>
          <p:cNvSpPr/>
          <p:nvPr/>
        </p:nvSpPr>
        <p:spPr>
          <a:xfrm rot="19129198">
            <a:off x="3175745" y="5505457"/>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11"/>
          <p:cNvSpPr/>
          <p:nvPr/>
        </p:nvSpPr>
        <p:spPr>
          <a:xfrm rot="8097873">
            <a:off x="12885223" y="2357000"/>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5400000">
            <a:off x="4672089" y="-3380819"/>
            <a:ext cx="9106846" cy="16916402"/>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txBody>
          <a:bodyPr/>
          <a:lstStyle/>
          <a:p>
            <a:endParaRPr lang="en-US" dirty="0"/>
          </a:p>
        </p:txBody>
      </p:sp>
      <p:sp>
        <p:nvSpPr>
          <p:cNvPr id="6" name="Freeform 6"/>
          <p:cNvSpPr/>
          <p:nvPr/>
        </p:nvSpPr>
        <p:spPr>
          <a:xfrm rot="-10800000">
            <a:off x="604287" y="342900"/>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7196847" y="8065421"/>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302143" y="7573405"/>
            <a:ext cx="1600479" cy="2057400"/>
          </a:xfrm>
          <a:custGeom>
            <a:avLst/>
            <a:gdLst/>
            <a:ahLst/>
            <a:cxnLst/>
            <a:rect l="l" t="t" r="r" b="b"/>
            <a:pathLst>
              <a:path w="1600479" h="2057400">
                <a:moveTo>
                  <a:pt x="0" y="0"/>
                </a:moveTo>
                <a:lnTo>
                  <a:pt x="1600480" y="0"/>
                </a:lnTo>
                <a:lnTo>
                  <a:pt x="1600480"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9" name="Freeform 9"/>
          <p:cNvSpPr/>
          <p:nvPr/>
        </p:nvSpPr>
        <p:spPr>
          <a:xfrm>
            <a:off x="15773400" y="-419100"/>
            <a:ext cx="2999781" cy="2955685"/>
          </a:xfrm>
          <a:custGeom>
            <a:avLst/>
            <a:gdLst/>
            <a:ahLst/>
            <a:cxnLst/>
            <a:rect l="l" t="t" r="r" b="b"/>
            <a:pathLst>
              <a:path w="2999781" h="2955685">
                <a:moveTo>
                  <a:pt x="0" y="0"/>
                </a:moveTo>
                <a:lnTo>
                  <a:pt x="2999781" y="0"/>
                </a:lnTo>
                <a:lnTo>
                  <a:pt x="2999781" y="2955684"/>
                </a:lnTo>
                <a:lnTo>
                  <a:pt x="0" y="29556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graphicFrame>
        <p:nvGraphicFramePr>
          <p:cNvPr id="12" name="Table 11"/>
          <p:cNvGraphicFramePr>
            <a:graphicFrameLocks noGrp="1"/>
          </p:cNvGraphicFramePr>
          <p:nvPr/>
        </p:nvGraphicFramePr>
        <p:xfrm>
          <a:off x="2464323" y="1058743"/>
          <a:ext cx="12925422" cy="6514662"/>
        </p:xfrm>
        <a:graphic>
          <a:graphicData uri="http://schemas.openxmlformats.org/drawingml/2006/table">
            <a:tbl>
              <a:tblPr firstRow="1" bandRow="1">
                <a:tableStyleId>{073A0DAA-6AF3-43AB-8588-CEC1D06C72B9}</a:tableStyleId>
              </a:tblPr>
              <a:tblGrid>
                <a:gridCol w="4308474">
                  <a:extLst>
                    <a:ext uri="{9D8B030D-6E8A-4147-A177-3AD203B41FA5}">
                      <a16:colId xmlns:a16="http://schemas.microsoft.com/office/drawing/2014/main" val="20000"/>
                    </a:ext>
                  </a:extLst>
                </a:gridCol>
                <a:gridCol w="4308474">
                  <a:extLst>
                    <a:ext uri="{9D8B030D-6E8A-4147-A177-3AD203B41FA5}">
                      <a16:colId xmlns:a16="http://schemas.microsoft.com/office/drawing/2014/main" val="20001"/>
                    </a:ext>
                  </a:extLst>
                </a:gridCol>
                <a:gridCol w="4308474">
                  <a:extLst>
                    <a:ext uri="{9D8B030D-6E8A-4147-A177-3AD203B41FA5}">
                      <a16:colId xmlns:a16="http://schemas.microsoft.com/office/drawing/2014/main" val="20002"/>
                    </a:ext>
                  </a:extLst>
                </a:gridCol>
              </a:tblGrid>
              <a:tr h="1085777">
                <a:tc>
                  <a:txBody>
                    <a:bodyPr/>
                    <a:lstStyle/>
                    <a:p>
                      <a:pPr algn="ctr"/>
                      <a:r>
                        <a:rPr lang="vi-VN" sz="4000" b="1" dirty="0">
                          <a:latin typeface="+mj-lt"/>
                        </a:rPr>
                        <a:t>Tiến Trình</a:t>
                      </a:r>
                    </a:p>
                  </a:txBody>
                  <a:tcPr anchor="ctr"/>
                </a:tc>
                <a:tc>
                  <a:txBody>
                    <a:bodyPr/>
                    <a:lstStyle/>
                    <a:p>
                      <a:pPr algn="ctr"/>
                      <a:r>
                        <a:rPr lang="vi-VN" sz="4000" b="1" dirty="0">
                          <a:latin typeface="+mj-lt"/>
                        </a:rPr>
                        <a:t>Thời Gian Đến</a:t>
                      </a:r>
                      <a:endParaRPr lang="en-US" sz="4000" b="1" dirty="0">
                        <a:latin typeface="+mj-lt"/>
                      </a:endParaRPr>
                    </a:p>
                  </a:txBody>
                  <a:tcPr anchor="ctr"/>
                </a:tc>
                <a:tc>
                  <a:txBody>
                    <a:bodyPr/>
                    <a:lstStyle/>
                    <a:p>
                      <a:pPr algn="ctr"/>
                      <a:r>
                        <a:rPr lang="vi-VN" sz="4000" b="1" dirty="0">
                          <a:latin typeface="+mj-lt"/>
                        </a:rPr>
                        <a:t>Thời Gian Xử Lý</a:t>
                      </a:r>
                      <a:endParaRPr lang="en-US" sz="4000" b="1" dirty="0">
                        <a:latin typeface="+mj-lt"/>
                      </a:endParaRPr>
                    </a:p>
                  </a:txBody>
                  <a:tcPr anchor="ctr"/>
                </a:tc>
                <a:extLst>
                  <a:ext uri="{0D108BD9-81ED-4DB2-BD59-A6C34878D82A}">
                    <a16:rowId xmlns:a16="http://schemas.microsoft.com/office/drawing/2014/main" val="10000"/>
                  </a:ext>
                </a:extLst>
              </a:tr>
              <a:tr h="1085777">
                <a:tc>
                  <a:txBody>
                    <a:bodyPr/>
                    <a:lstStyle/>
                    <a:p>
                      <a:pPr algn="ctr"/>
                      <a:r>
                        <a:rPr lang="vi-VN" sz="4000" b="1" dirty="0">
                          <a:latin typeface="+mj-lt"/>
                        </a:rPr>
                        <a:t>P1</a:t>
                      </a:r>
                      <a:endParaRPr lang="en-US" sz="4000" b="1" dirty="0">
                        <a:latin typeface="+mj-lt"/>
                      </a:endParaRPr>
                    </a:p>
                  </a:txBody>
                  <a:tcPr anchor="ctr"/>
                </a:tc>
                <a:tc>
                  <a:txBody>
                    <a:bodyPr/>
                    <a:lstStyle/>
                    <a:p>
                      <a:pPr algn="ctr"/>
                      <a:r>
                        <a:rPr lang="vi-VN" sz="4000" b="1" dirty="0">
                          <a:latin typeface="+mj-lt"/>
                        </a:rPr>
                        <a:t>0</a:t>
                      </a:r>
                      <a:endParaRPr lang="en-US" sz="4000" b="1" dirty="0">
                        <a:latin typeface="+mj-lt"/>
                      </a:endParaRPr>
                    </a:p>
                  </a:txBody>
                  <a:tcPr anchor="ctr"/>
                </a:tc>
                <a:tc>
                  <a:txBody>
                    <a:bodyPr/>
                    <a:lstStyle/>
                    <a:p>
                      <a:pPr algn="ctr"/>
                      <a:r>
                        <a:rPr lang="vi-VN" sz="4000" b="1" dirty="0">
                          <a:latin typeface="+mj-lt"/>
                        </a:rPr>
                        <a:t>7</a:t>
                      </a:r>
                      <a:endParaRPr lang="en-US" sz="4000" b="1" dirty="0">
                        <a:latin typeface="+mj-lt"/>
                      </a:endParaRPr>
                    </a:p>
                  </a:txBody>
                  <a:tcPr anchor="ctr"/>
                </a:tc>
                <a:extLst>
                  <a:ext uri="{0D108BD9-81ED-4DB2-BD59-A6C34878D82A}">
                    <a16:rowId xmlns:a16="http://schemas.microsoft.com/office/drawing/2014/main" val="10001"/>
                  </a:ext>
                </a:extLst>
              </a:tr>
              <a:tr h="1085777">
                <a:tc>
                  <a:txBody>
                    <a:bodyPr/>
                    <a:lstStyle/>
                    <a:p>
                      <a:pPr algn="ctr"/>
                      <a:r>
                        <a:rPr lang="vi-VN" sz="4000" b="1" dirty="0">
                          <a:latin typeface="+mj-lt"/>
                        </a:rPr>
                        <a:t>P2</a:t>
                      </a:r>
                      <a:endParaRPr lang="en-US" sz="4000" b="1" dirty="0">
                        <a:latin typeface="+mj-lt"/>
                      </a:endParaRPr>
                    </a:p>
                  </a:txBody>
                  <a:tcPr anchor="ctr"/>
                </a:tc>
                <a:tc>
                  <a:txBody>
                    <a:bodyPr/>
                    <a:lstStyle/>
                    <a:p>
                      <a:pPr algn="ctr"/>
                      <a:r>
                        <a:rPr lang="vi-VN" sz="4000" b="1" dirty="0">
                          <a:latin typeface="+mj-lt"/>
                        </a:rPr>
                        <a:t>1</a:t>
                      </a:r>
                      <a:endParaRPr lang="en-US" sz="4000" b="1" dirty="0">
                        <a:latin typeface="+mj-lt"/>
                      </a:endParaRPr>
                    </a:p>
                  </a:txBody>
                  <a:tcPr anchor="ctr"/>
                </a:tc>
                <a:tc>
                  <a:txBody>
                    <a:bodyPr/>
                    <a:lstStyle/>
                    <a:p>
                      <a:pPr algn="ctr"/>
                      <a:r>
                        <a:rPr lang="vi-VN" sz="4000" b="1" dirty="0">
                          <a:latin typeface="+mj-lt"/>
                        </a:rPr>
                        <a:t>16</a:t>
                      </a:r>
                      <a:endParaRPr lang="en-US" sz="4000" b="1" dirty="0">
                        <a:latin typeface="+mj-lt"/>
                      </a:endParaRPr>
                    </a:p>
                  </a:txBody>
                  <a:tcPr anchor="ctr"/>
                </a:tc>
                <a:extLst>
                  <a:ext uri="{0D108BD9-81ED-4DB2-BD59-A6C34878D82A}">
                    <a16:rowId xmlns:a16="http://schemas.microsoft.com/office/drawing/2014/main" val="10002"/>
                  </a:ext>
                </a:extLst>
              </a:tr>
              <a:tr h="1085777">
                <a:tc>
                  <a:txBody>
                    <a:bodyPr/>
                    <a:lstStyle/>
                    <a:p>
                      <a:pPr algn="ctr"/>
                      <a:r>
                        <a:rPr lang="vi-VN" sz="4000" b="1" dirty="0">
                          <a:latin typeface="+mj-lt"/>
                        </a:rPr>
                        <a:t>P3</a:t>
                      </a:r>
                      <a:endParaRPr lang="en-US" sz="4000" b="1" dirty="0">
                        <a:latin typeface="+mj-lt"/>
                      </a:endParaRPr>
                    </a:p>
                  </a:txBody>
                  <a:tcPr anchor="ctr"/>
                </a:tc>
                <a:tc>
                  <a:txBody>
                    <a:bodyPr/>
                    <a:lstStyle/>
                    <a:p>
                      <a:pPr algn="ctr"/>
                      <a:r>
                        <a:rPr lang="vi-VN" sz="4000" b="1" dirty="0">
                          <a:latin typeface="+mj-lt"/>
                        </a:rPr>
                        <a:t>3</a:t>
                      </a:r>
                      <a:endParaRPr lang="en-US" sz="4000" b="1" dirty="0">
                        <a:latin typeface="+mj-lt"/>
                      </a:endParaRPr>
                    </a:p>
                  </a:txBody>
                  <a:tcPr anchor="ctr"/>
                </a:tc>
                <a:tc>
                  <a:txBody>
                    <a:bodyPr/>
                    <a:lstStyle/>
                    <a:p>
                      <a:pPr algn="ctr"/>
                      <a:r>
                        <a:rPr lang="vi-VN" sz="4000" b="1" dirty="0">
                          <a:latin typeface="+mj-lt"/>
                        </a:rPr>
                        <a:t>8</a:t>
                      </a:r>
                      <a:endParaRPr lang="en-US" sz="4000" b="1" dirty="0">
                        <a:latin typeface="+mj-lt"/>
                      </a:endParaRPr>
                    </a:p>
                  </a:txBody>
                  <a:tcPr anchor="ctr"/>
                </a:tc>
                <a:extLst>
                  <a:ext uri="{0D108BD9-81ED-4DB2-BD59-A6C34878D82A}">
                    <a16:rowId xmlns:a16="http://schemas.microsoft.com/office/drawing/2014/main" val="10003"/>
                  </a:ext>
                </a:extLst>
              </a:tr>
              <a:tr h="1085777">
                <a:tc>
                  <a:txBody>
                    <a:bodyPr/>
                    <a:lstStyle/>
                    <a:p>
                      <a:pPr algn="ctr"/>
                      <a:r>
                        <a:rPr lang="vi-VN" sz="4000" b="1" dirty="0">
                          <a:latin typeface="+mj-lt"/>
                        </a:rPr>
                        <a:t>P4</a:t>
                      </a:r>
                      <a:endParaRPr lang="en-US" sz="4000" b="1" dirty="0">
                        <a:latin typeface="+mj-lt"/>
                      </a:endParaRPr>
                    </a:p>
                  </a:txBody>
                  <a:tcPr anchor="ctr"/>
                </a:tc>
                <a:tc>
                  <a:txBody>
                    <a:bodyPr/>
                    <a:lstStyle/>
                    <a:p>
                      <a:pPr algn="ctr"/>
                      <a:r>
                        <a:rPr lang="vi-VN" sz="4000" b="1" dirty="0">
                          <a:latin typeface="+mj-lt"/>
                        </a:rPr>
                        <a:t>4</a:t>
                      </a:r>
                      <a:endParaRPr lang="en-US" sz="4000" b="1" dirty="0">
                        <a:latin typeface="+mj-lt"/>
                      </a:endParaRPr>
                    </a:p>
                  </a:txBody>
                  <a:tcPr anchor="ctr"/>
                </a:tc>
                <a:tc>
                  <a:txBody>
                    <a:bodyPr/>
                    <a:lstStyle/>
                    <a:p>
                      <a:pPr algn="ctr"/>
                      <a:r>
                        <a:rPr lang="vi-VN" sz="4000" b="1" dirty="0">
                          <a:latin typeface="+mj-lt"/>
                        </a:rPr>
                        <a:t>3</a:t>
                      </a:r>
                      <a:endParaRPr lang="en-US" sz="4000" b="1" dirty="0">
                        <a:latin typeface="+mj-lt"/>
                      </a:endParaRPr>
                    </a:p>
                  </a:txBody>
                  <a:tcPr anchor="ctr"/>
                </a:tc>
                <a:extLst>
                  <a:ext uri="{0D108BD9-81ED-4DB2-BD59-A6C34878D82A}">
                    <a16:rowId xmlns:a16="http://schemas.microsoft.com/office/drawing/2014/main" val="10004"/>
                  </a:ext>
                </a:extLst>
              </a:tr>
              <a:tr h="1085777">
                <a:tc>
                  <a:txBody>
                    <a:bodyPr/>
                    <a:lstStyle/>
                    <a:p>
                      <a:pPr algn="ctr"/>
                      <a:r>
                        <a:rPr lang="vi-VN" sz="4000" b="1" dirty="0">
                          <a:latin typeface="+mj-lt"/>
                        </a:rPr>
                        <a:t>P5</a:t>
                      </a:r>
                      <a:endParaRPr lang="en-US" sz="4000" b="1" dirty="0">
                        <a:latin typeface="+mj-lt"/>
                      </a:endParaRPr>
                    </a:p>
                  </a:txBody>
                  <a:tcPr anchor="ctr"/>
                </a:tc>
                <a:tc>
                  <a:txBody>
                    <a:bodyPr/>
                    <a:lstStyle/>
                    <a:p>
                      <a:pPr algn="ctr"/>
                      <a:r>
                        <a:rPr lang="vi-VN" sz="4000" b="1" dirty="0">
                          <a:latin typeface="+mj-lt"/>
                        </a:rPr>
                        <a:t>2</a:t>
                      </a:r>
                      <a:endParaRPr lang="en-US" sz="4000" b="1" dirty="0">
                        <a:latin typeface="+mj-lt"/>
                      </a:endParaRPr>
                    </a:p>
                  </a:txBody>
                  <a:tcPr anchor="ctr"/>
                </a:tc>
                <a:tc>
                  <a:txBody>
                    <a:bodyPr/>
                    <a:lstStyle/>
                    <a:p>
                      <a:pPr algn="ctr"/>
                      <a:r>
                        <a:rPr lang="vi-VN" sz="4000" b="1" dirty="0">
                          <a:latin typeface="+mj-lt"/>
                        </a:rPr>
                        <a:t>2</a:t>
                      </a:r>
                      <a:endParaRPr lang="en-US" sz="4000" b="1" dirty="0">
                        <a:latin typeface="+mj-lt"/>
                      </a:endParaRPr>
                    </a:p>
                  </a:txBody>
                  <a:tcPr anchor="ctr"/>
                </a:tc>
                <a:extLst>
                  <a:ext uri="{0D108BD9-81ED-4DB2-BD59-A6C34878D82A}">
                    <a16:rowId xmlns:a16="http://schemas.microsoft.com/office/drawing/2014/main" val="10005"/>
                  </a:ext>
                </a:extLst>
              </a:tr>
            </a:tbl>
          </a:graphicData>
        </a:graphic>
      </p:graphicFrame>
      <p:graphicFrame>
        <p:nvGraphicFramePr>
          <p:cNvPr id="13" name="Table 12"/>
          <p:cNvGraphicFramePr>
            <a:graphicFrameLocks noGrp="1"/>
          </p:cNvGraphicFramePr>
          <p:nvPr/>
        </p:nvGraphicFramePr>
        <p:xfrm>
          <a:off x="2464323" y="8097364"/>
          <a:ext cx="8660877" cy="762000"/>
        </p:xfrm>
        <a:graphic>
          <a:graphicData uri="http://schemas.openxmlformats.org/drawingml/2006/table">
            <a:tbl>
              <a:tblPr firstRow="1" bandRow="1">
                <a:tableStyleId>{5940675A-B579-460E-94D1-54222C63F5DA}</a:tableStyleId>
              </a:tblPr>
              <a:tblGrid>
                <a:gridCol w="4317477">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70840">
                <a:tc>
                  <a:txBody>
                    <a:bodyPr/>
                    <a:lstStyle/>
                    <a:p>
                      <a:pPr algn="ctr"/>
                      <a:r>
                        <a:rPr lang="vi-VN" sz="4400" b="1" dirty="0"/>
                        <a:t>Quantum</a:t>
                      </a:r>
                      <a:endParaRPr lang="en-US" sz="4400" b="1" dirty="0">
                        <a:latin typeface="+mj-lt"/>
                      </a:endParaRPr>
                    </a:p>
                  </a:txBody>
                  <a:tcPr anchor="ctr"/>
                </a:tc>
                <a:tc>
                  <a:txBody>
                    <a:bodyPr/>
                    <a:lstStyle/>
                    <a:p>
                      <a:pPr algn="ctr"/>
                      <a:r>
                        <a:rPr lang="vi-VN" sz="4400" b="1" dirty="0"/>
                        <a:t>3</a:t>
                      </a:r>
                      <a:endParaRPr lang="en-US" sz="4400" b="1" dirty="0">
                        <a:latin typeface="+mj-lt"/>
                      </a:endParaRPr>
                    </a:p>
                  </a:txBody>
                  <a:tcPr anchor="ctr"/>
                </a:tc>
                <a:extLst>
                  <a:ext uri="{0D108BD9-81ED-4DB2-BD59-A6C34878D82A}">
                    <a16:rowId xmlns:a16="http://schemas.microsoft.com/office/drawing/2014/main" val="10000"/>
                  </a:ext>
                </a:extLst>
              </a:tr>
            </a:tbl>
          </a:graphicData>
        </a:graphic>
      </p:graphicFrame>
      <p:sp>
        <p:nvSpPr>
          <p:cNvPr id="4" name="TextBox 3"/>
          <p:cNvSpPr txBox="1"/>
          <p:nvPr/>
        </p:nvSpPr>
        <p:spPr>
          <a:xfrm>
            <a:off x="11558291" y="7632609"/>
            <a:ext cx="4648200" cy="1938992"/>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a:t>
            </a:r>
            <a:r>
              <a:rPr lang="en-US" sz="4000" dirty="0" err="1">
                <a:latin typeface="Times New Roman" panose="02020603050405020304" pitchFamily="18" charset="0"/>
                <a:cs typeface="Times New Roman" panose="02020603050405020304" pitchFamily="18" charset="0"/>
              </a:rPr>
              <a:t>Biểu</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đồ</a:t>
            </a:r>
            <a:r>
              <a:rPr lang="en-US" sz="4000" dirty="0">
                <a:latin typeface="Times New Roman" panose="02020603050405020304" pitchFamily="18" charset="0"/>
                <a:cs typeface="Times New Roman" panose="02020603050405020304" pitchFamily="18" charset="0"/>
              </a:rPr>
              <a:t> Gantt</a:t>
            </a:r>
          </a:p>
          <a:p>
            <a:r>
              <a:rPr lang="en-US" sz="4000" dirty="0">
                <a:latin typeface="Times New Roman" panose="02020603050405020304" pitchFamily="18" charset="0"/>
                <a:cs typeface="Times New Roman" panose="02020603050405020304" pitchFamily="18" charset="0"/>
              </a:rPr>
              <a:t>-</a:t>
            </a:r>
            <a:r>
              <a:rPr lang="en-US" sz="4000" dirty="0" err="1">
                <a:latin typeface="Times New Roman" panose="02020603050405020304" pitchFamily="18" charset="0"/>
                <a:cs typeface="Times New Roman" panose="02020603050405020304" pitchFamily="18" charset="0"/>
              </a:rPr>
              <a:t>Thời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gian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chờ</a:t>
            </a:r>
            <a:endParaRPr lang="en-US" sz="4000" dirty="0">
              <a:latin typeface="Times New Roman" panose="02020603050405020304" pitchFamily="18" charset="0"/>
              <a:cs typeface="Times New Roman" panose="02020603050405020304" pitchFamily="18" charset="0"/>
            </a:endParaRPr>
          </a:p>
          <a:p>
            <a:r>
              <a:rPr lang="en-US" sz="4000" dirty="0">
                <a:latin typeface="Times New Roman" panose="02020603050405020304" pitchFamily="18" charset="0"/>
                <a:cs typeface="Times New Roman" panose="02020603050405020304" pitchFamily="18" charset="0"/>
              </a:rPr>
              <a:t>-</a:t>
            </a:r>
            <a:r>
              <a:rPr lang="en-US" sz="4000" dirty="0" err="1">
                <a:latin typeface="Times New Roman" panose="02020603050405020304" pitchFamily="18" charset="0"/>
                <a:cs typeface="Times New Roman" panose="02020603050405020304" pitchFamily="18" charset="0"/>
              </a:rPr>
              <a:t>Thời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gian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hoàn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tất</a:t>
            </a:r>
            <a:endParaRPr lang="en-US" sz="4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8" name="Freeform 8"/>
          <p:cNvSpPr/>
          <p:nvPr/>
        </p:nvSpPr>
        <p:spPr>
          <a:xfrm>
            <a:off x="-1023024" y="-1028700"/>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10800000">
            <a:off x="17276686" y="8346457"/>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9" name="TextBox 8"/>
          <p:cNvSpPr txBox="1"/>
          <p:nvPr/>
        </p:nvSpPr>
        <p:spPr>
          <a:xfrm>
            <a:off x="6074113" y="501970"/>
            <a:ext cx="4724400" cy="1015663"/>
          </a:xfrm>
          <a:prstGeom prst="rect">
            <a:avLst/>
          </a:prstGeom>
          <a:noFill/>
        </p:spPr>
        <p:txBody>
          <a:bodyPr wrap="square" rtlCol="0">
            <a:spAutoFit/>
          </a:bodyPr>
          <a:lstStyle/>
          <a:p>
            <a:pPr algn="ctr"/>
            <a:r>
              <a:rPr lang="vi-VN" sz="6000" b="1" dirty="0">
                <a:solidFill>
                  <a:schemeClr val="bg1"/>
                </a:solidFill>
                <a:latin typeface="+mj-lt"/>
              </a:rPr>
              <a:t>Gantt Chart</a:t>
            </a:r>
            <a:endParaRPr lang="en-US" sz="6000" b="1" dirty="0">
              <a:solidFill>
                <a:schemeClr val="bg1"/>
              </a:solidFill>
              <a:latin typeface="+mj-lt"/>
            </a:endParaRPr>
          </a:p>
        </p:txBody>
      </p:sp>
      <p:sp>
        <p:nvSpPr>
          <p:cNvPr id="15" name="TextBox 14"/>
          <p:cNvSpPr txBox="1"/>
          <p:nvPr/>
        </p:nvSpPr>
        <p:spPr>
          <a:xfrm>
            <a:off x="515829" y="3458847"/>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0</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23" name="TextBox 22"/>
          <p:cNvSpPr txBox="1"/>
          <p:nvPr/>
        </p:nvSpPr>
        <p:spPr>
          <a:xfrm>
            <a:off x="1652568" y="1206163"/>
            <a:ext cx="3398521" cy="769441"/>
          </a:xfrm>
          <a:prstGeom prst="rect">
            <a:avLst/>
          </a:prstGeom>
          <a:noFill/>
        </p:spPr>
        <p:txBody>
          <a:bodyPr wrap="square" rtlCol="0">
            <a:spAutoFit/>
          </a:bodyPr>
          <a:lstStyle/>
          <a:p>
            <a:r>
              <a:rPr lang="vi-VN" sz="4400" b="1" dirty="0">
                <a:solidFill>
                  <a:schemeClr val="bg1"/>
                </a:solidFill>
                <a:latin typeface="Times New Roman" panose="02020603050405020304" pitchFamily="18" charset="0"/>
                <a:cs typeface="Times New Roman" panose="02020603050405020304" pitchFamily="18" charset="0"/>
              </a:rPr>
              <a:t>Quantum = 3</a:t>
            </a:r>
            <a:endParaRPr lang="en-US" sz="44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nvGraphicFramePr>
        <p:xfrm>
          <a:off x="742248" y="2113689"/>
          <a:ext cx="17164742" cy="1207076"/>
        </p:xfrm>
        <a:graphic>
          <a:graphicData uri="http://schemas.openxmlformats.org/drawingml/2006/table">
            <a:tbl>
              <a:tblPr firstRow="1" bandRow="1">
                <a:tableStyleId>{5C22544A-7EE6-4342-B048-85BDC9FD1C3A}</a:tableStyleId>
              </a:tblPr>
              <a:tblGrid>
                <a:gridCol w="1226053">
                  <a:extLst>
                    <a:ext uri="{9D8B030D-6E8A-4147-A177-3AD203B41FA5}">
                      <a16:colId xmlns:a16="http://schemas.microsoft.com/office/drawing/2014/main" val="20000"/>
                    </a:ext>
                  </a:extLst>
                </a:gridCol>
                <a:gridCol w="1226053">
                  <a:extLst>
                    <a:ext uri="{9D8B030D-6E8A-4147-A177-3AD203B41FA5}">
                      <a16:colId xmlns:a16="http://schemas.microsoft.com/office/drawing/2014/main" val="20001"/>
                    </a:ext>
                  </a:extLst>
                </a:gridCol>
                <a:gridCol w="1226053">
                  <a:extLst>
                    <a:ext uri="{9D8B030D-6E8A-4147-A177-3AD203B41FA5}">
                      <a16:colId xmlns:a16="http://schemas.microsoft.com/office/drawing/2014/main" val="20002"/>
                    </a:ext>
                  </a:extLst>
                </a:gridCol>
                <a:gridCol w="1226053">
                  <a:extLst>
                    <a:ext uri="{9D8B030D-6E8A-4147-A177-3AD203B41FA5}">
                      <a16:colId xmlns:a16="http://schemas.microsoft.com/office/drawing/2014/main" val="20003"/>
                    </a:ext>
                  </a:extLst>
                </a:gridCol>
                <a:gridCol w="1226053">
                  <a:extLst>
                    <a:ext uri="{9D8B030D-6E8A-4147-A177-3AD203B41FA5}">
                      <a16:colId xmlns:a16="http://schemas.microsoft.com/office/drawing/2014/main" val="20004"/>
                    </a:ext>
                  </a:extLst>
                </a:gridCol>
                <a:gridCol w="1226053">
                  <a:extLst>
                    <a:ext uri="{9D8B030D-6E8A-4147-A177-3AD203B41FA5}">
                      <a16:colId xmlns:a16="http://schemas.microsoft.com/office/drawing/2014/main" val="20005"/>
                    </a:ext>
                  </a:extLst>
                </a:gridCol>
                <a:gridCol w="1226053">
                  <a:extLst>
                    <a:ext uri="{9D8B030D-6E8A-4147-A177-3AD203B41FA5}">
                      <a16:colId xmlns:a16="http://schemas.microsoft.com/office/drawing/2014/main" val="20006"/>
                    </a:ext>
                  </a:extLst>
                </a:gridCol>
                <a:gridCol w="1226053">
                  <a:extLst>
                    <a:ext uri="{9D8B030D-6E8A-4147-A177-3AD203B41FA5}">
                      <a16:colId xmlns:a16="http://schemas.microsoft.com/office/drawing/2014/main" val="20007"/>
                    </a:ext>
                  </a:extLst>
                </a:gridCol>
                <a:gridCol w="1226053">
                  <a:extLst>
                    <a:ext uri="{9D8B030D-6E8A-4147-A177-3AD203B41FA5}">
                      <a16:colId xmlns:a16="http://schemas.microsoft.com/office/drawing/2014/main" val="20008"/>
                    </a:ext>
                  </a:extLst>
                </a:gridCol>
                <a:gridCol w="1226053">
                  <a:extLst>
                    <a:ext uri="{9D8B030D-6E8A-4147-A177-3AD203B41FA5}">
                      <a16:colId xmlns:a16="http://schemas.microsoft.com/office/drawing/2014/main" val="20009"/>
                    </a:ext>
                  </a:extLst>
                </a:gridCol>
                <a:gridCol w="1226053">
                  <a:extLst>
                    <a:ext uri="{9D8B030D-6E8A-4147-A177-3AD203B41FA5}">
                      <a16:colId xmlns:a16="http://schemas.microsoft.com/office/drawing/2014/main" val="20010"/>
                    </a:ext>
                  </a:extLst>
                </a:gridCol>
                <a:gridCol w="1226053">
                  <a:extLst>
                    <a:ext uri="{9D8B030D-6E8A-4147-A177-3AD203B41FA5}">
                      <a16:colId xmlns:a16="http://schemas.microsoft.com/office/drawing/2014/main" val="20011"/>
                    </a:ext>
                  </a:extLst>
                </a:gridCol>
                <a:gridCol w="1226053">
                  <a:extLst>
                    <a:ext uri="{9D8B030D-6E8A-4147-A177-3AD203B41FA5}">
                      <a16:colId xmlns:a16="http://schemas.microsoft.com/office/drawing/2014/main" val="20012"/>
                    </a:ext>
                  </a:extLst>
                </a:gridCol>
                <a:gridCol w="1226053">
                  <a:extLst>
                    <a:ext uri="{9D8B030D-6E8A-4147-A177-3AD203B41FA5}">
                      <a16:colId xmlns:a16="http://schemas.microsoft.com/office/drawing/2014/main" val="20013"/>
                    </a:ext>
                  </a:extLst>
                </a:gridCol>
              </a:tblGrid>
              <a:tr h="1207076">
                <a:tc>
                  <a:txBody>
                    <a:bodyPr/>
                    <a:lstStyle/>
                    <a:p>
                      <a:endParaRPr lang="en-US" sz="7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7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72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7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7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72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7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72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72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72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72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72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72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7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6" name="Rectangle 15"/>
          <p:cNvSpPr/>
          <p:nvPr/>
        </p:nvSpPr>
        <p:spPr>
          <a:xfrm>
            <a:off x="941754" y="2378064"/>
            <a:ext cx="797750" cy="7113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5" name="Rectangle 4"/>
          <p:cNvSpPr/>
          <p:nvPr/>
        </p:nvSpPr>
        <p:spPr>
          <a:xfrm>
            <a:off x="7068060" y="2369339"/>
            <a:ext cx="797750" cy="7113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P4</a:t>
            </a:r>
            <a:endParaRPr lang="en-US" sz="4000" dirty="0">
              <a:latin typeface="Times New Roman" panose="02020603050405020304" pitchFamily="18" charset="0"/>
              <a:cs typeface="Times New Roman" panose="02020603050405020304" pitchFamily="18" charset="0"/>
            </a:endParaRPr>
          </a:p>
        </p:txBody>
      </p:sp>
      <p:sp>
        <p:nvSpPr>
          <p:cNvPr id="13" name="Rectangle 12"/>
          <p:cNvSpPr/>
          <p:nvPr/>
        </p:nvSpPr>
        <p:spPr>
          <a:xfrm>
            <a:off x="2228156" y="2361544"/>
            <a:ext cx="797750" cy="7113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P2</a:t>
            </a:r>
            <a:endParaRPr lang="en-US" sz="4000" dirty="0">
              <a:latin typeface="Times New Roman" panose="02020603050405020304" pitchFamily="18" charset="0"/>
              <a:cs typeface="Times New Roman" panose="02020603050405020304" pitchFamily="18" charset="0"/>
            </a:endParaRPr>
          </a:p>
        </p:txBody>
      </p:sp>
      <p:sp>
        <p:nvSpPr>
          <p:cNvPr id="6" name="Rectangle 5"/>
          <p:cNvSpPr/>
          <p:nvPr/>
        </p:nvSpPr>
        <p:spPr>
          <a:xfrm>
            <a:off x="3411125" y="2378064"/>
            <a:ext cx="797750" cy="7113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P5</a:t>
            </a:r>
            <a:endParaRPr lang="en-US" sz="4000" dirty="0">
              <a:latin typeface="Times New Roman" panose="02020603050405020304" pitchFamily="18" charset="0"/>
              <a:cs typeface="Times New Roman" panose="02020603050405020304" pitchFamily="18" charset="0"/>
            </a:endParaRPr>
          </a:p>
        </p:txBody>
      </p:sp>
      <p:sp>
        <p:nvSpPr>
          <p:cNvPr id="18" name="Rectangle 17"/>
          <p:cNvSpPr/>
          <p:nvPr/>
        </p:nvSpPr>
        <p:spPr>
          <a:xfrm>
            <a:off x="5881474" y="2361544"/>
            <a:ext cx="797750" cy="71136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P3</a:t>
            </a:r>
            <a:endParaRPr lang="en-US" sz="4000" dirty="0">
              <a:latin typeface="Times New Roman" panose="02020603050405020304" pitchFamily="18" charset="0"/>
              <a:cs typeface="Times New Roman" panose="02020603050405020304" pitchFamily="18" charset="0"/>
            </a:endParaRPr>
          </a:p>
        </p:txBody>
      </p:sp>
      <p:sp>
        <p:nvSpPr>
          <p:cNvPr id="12" name="Rectangle 11"/>
          <p:cNvSpPr/>
          <p:nvPr/>
        </p:nvSpPr>
        <p:spPr>
          <a:xfrm>
            <a:off x="4594094" y="2369339"/>
            <a:ext cx="797750" cy="7113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673375" y="3495036"/>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3</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29" name="TextBox 28"/>
          <p:cNvSpPr txBox="1"/>
          <p:nvPr/>
        </p:nvSpPr>
        <p:spPr>
          <a:xfrm>
            <a:off x="2883311" y="3484187"/>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6</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30" name="Rectangle 29"/>
          <p:cNvSpPr/>
          <p:nvPr/>
        </p:nvSpPr>
        <p:spPr>
          <a:xfrm>
            <a:off x="11939428" y="2378064"/>
            <a:ext cx="797750" cy="7113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P2</a:t>
            </a:r>
            <a:endParaRPr lang="en-US" sz="4000" dirty="0">
              <a:latin typeface="Times New Roman" panose="02020603050405020304" pitchFamily="18" charset="0"/>
              <a:cs typeface="Times New Roman" panose="02020603050405020304" pitchFamily="18" charset="0"/>
            </a:endParaRPr>
          </a:p>
        </p:txBody>
      </p:sp>
      <p:sp>
        <p:nvSpPr>
          <p:cNvPr id="34" name="Rectangle 33"/>
          <p:cNvSpPr/>
          <p:nvPr/>
        </p:nvSpPr>
        <p:spPr>
          <a:xfrm>
            <a:off x="9532836" y="2378064"/>
            <a:ext cx="797750" cy="7113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35" name="Rectangle 34"/>
          <p:cNvSpPr/>
          <p:nvPr/>
        </p:nvSpPr>
        <p:spPr>
          <a:xfrm>
            <a:off x="13226749" y="2378064"/>
            <a:ext cx="797750" cy="71136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P3</a:t>
            </a:r>
            <a:endParaRPr lang="en-US" sz="4000" dirty="0">
              <a:latin typeface="Times New Roman" panose="02020603050405020304" pitchFamily="18" charset="0"/>
              <a:cs typeface="Times New Roman" panose="02020603050405020304" pitchFamily="18" charset="0"/>
            </a:endParaRPr>
          </a:p>
        </p:txBody>
      </p:sp>
      <p:sp>
        <p:nvSpPr>
          <p:cNvPr id="36" name="Rectangle 35"/>
          <p:cNvSpPr/>
          <p:nvPr/>
        </p:nvSpPr>
        <p:spPr>
          <a:xfrm>
            <a:off x="8253598" y="2361544"/>
            <a:ext cx="797750" cy="7113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P2</a:t>
            </a:r>
            <a:endParaRPr lang="en-US" sz="4000" dirty="0">
              <a:latin typeface="Times New Roman" panose="02020603050405020304" pitchFamily="18" charset="0"/>
              <a:cs typeface="Times New Roman" panose="02020603050405020304" pitchFamily="18" charset="0"/>
            </a:endParaRPr>
          </a:p>
        </p:txBody>
      </p:sp>
      <p:sp>
        <p:nvSpPr>
          <p:cNvPr id="37" name="Rectangle 36"/>
          <p:cNvSpPr/>
          <p:nvPr/>
        </p:nvSpPr>
        <p:spPr>
          <a:xfrm>
            <a:off x="10760668" y="2378064"/>
            <a:ext cx="797750" cy="71136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P3</a:t>
            </a:r>
            <a:endParaRPr lang="en-US" sz="4000" dirty="0">
              <a:latin typeface="Times New Roman" panose="02020603050405020304" pitchFamily="18" charset="0"/>
              <a:cs typeface="Times New Roman" panose="02020603050405020304" pitchFamily="18" charset="0"/>
            </a:endParaRPr>
          </a:p>
        </p:txBody>
      </p:sp>
      <p:sp>
        <p:nvSpPr>
          <p:cNvPr id="38" name="Rectangle 37"/>
          <p:cNvSpPr/>
          <p:nvPr/>
        </p:nvSpPr>
        <p:spPr>
          <a:xfrm>
            <a:off x="14471578" y="2378064"/>
            <a:ext cx="797750" cy="7113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P2</a:t>
            </a:r>
            <a:endParaRPr lang="en-US" sz="4000" dirty="0">
              <a:latin typeface="Times New Roman" panose="02020603050405020304" pitchFamily="18" charset="0"/>
              <a:cs typeface="Times New Roman" panose="02020603050405020304" pitchFamily="18" charset="0"/>
            </a:endParaRPr>
          </a:p>
        </p:txBody>
      </p:sp>
      <p:sp>
        <p:nvSpPr>
          <p:cNvPr id="39" name="Rectangle 38"/>
          <p:cNvSpPr/>
          <p:nvPr/>
        </p:nvSpPr>
        <p:spPr>
          <a:xfrm>
            <a:off x="15716407" y="2378064"/>
            <a:ext cx="797750" cy="7113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P2</a:t>
            </a:r>
            <a:endParaRPr lang="en-US" sz="4000" dirty="0">
              <a:latin typeface="Times New Roman" panose="02020603050405020304" pitchFamily="18" charset="0"/>
              <a:cs typeface="Times New Roman" panose="02020603050405020304" pitchFamily="18" charset="0"/>
            </a:endParaRPr>
          </a:p>
        </p:txBody>
      </p:sp>
      <p:sp>
        <p:nvSpPr>
          <p:cNvPr id="40" name="Rectangle 39"/>
          <p:cNvSpPr/>
          <p:nvPr/>
        </p:nvSpPr>
        <p:spPr>
          <a:xfrm>
            <a:off x="16877811" y="2378064"/>
            <a:ext cx="797750" cy="7113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P2</a:t>
            </a:r>
            <a:endParaRPr lang="en-US" sz="4000" dirty="0">
              <a:latin typeface="Times New Roman" panose="02020603050405020304" pitchFamily="18" charset="0"/>
              <a:cs typeface="Times New Roman" panose="02020603050405020304" pitchFamily="18" charset="0"/>
            </a:endParaRPr>
          </a:p>
        </p:txBody>
      </p:sp>
      <p:sp>
        <p:nvSpPr>
          <p:cNvPr id="41" name="TextBox 40"/>
          <p:cNvSpPr txBox="1"/>
          <p:nvPr/>
        </p:nvSpPr>
        <p:spPr>
          <a:xfrm>
            <a:off x="4141956" y="3458850"/>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8</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42" name="TextBox 41"/>
          <p:cNvSpPr txBox="1"/>
          <p:nvPr/>
        </p:nvSpPr>
        <p:spPr>
          <a:xfrm>
            <a:off x="4140984" y="3458850"/>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8</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43" name="TextBox 42"/>
          <p:cNvSpPr txBox="1"/>
          <p:nvPr/>
        </p:nvSpPr>
        <p:spPr>
          <a:xfrm>
            <a:off x="5175852" y="3484190"/>
            <a:ext cx="943632"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11</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44" name="TextBox 43"/>
          <p:cNvSpPr txBox="1"/>
          <p:nvPr/>
        </p:nvSpPr>
        <p:spPr>
          <a:xfrm>
            <a:off x="6435300" y="3484190"/>
            <a:ext cx="1065078"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14</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45" name="TextBox 44"/>
          <p:cNvSpPr txBox="1"/>
          <p:nvPr/>
        </p:nvSpPr>
        <p:spPr>
          <a:xfrm>
            <a:off x="7708840" y="3458850"/>
            <a:ext cx="1065077"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17</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46" name="TextBox 45"/>
          <p:cNvSpPr txBox="1"/>
          <p:nvPr/>
        </p:nvSpPr>
        <p:spPr>
          <a:xfrm>
            <a:off x="8909129" y="3458850"/>
            <a:ext cx="1214794"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20</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47" name="TextBox 46"/>
          <p:cNvSpPr txBox="1"/>
          <p:nvPr/>
        </p:nvSpPr>
        <p:spPr>
          <a:xfrm>
            <a:off x="10215910" y="3484189"/>
            <a:ext cx="1098241"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21</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48" name="TextBox 47"/>
          <p:cNvSpPr txBox="1"/>
          <p:nvPr/>
        </p:nvSpPr>
        <p:spPr>
          <a:xfrm>
            <a:off x="11386913" y="3458849"/>
            <a:ext cx="1074028"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24</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49" name="TextBox 48"/>
          <p:cNvSpPr txBox="1"/>
          <p:nvPr/>
        </p:nvSpPr>
        <p:spPr>
          <a:xfrm>
            <a:off x="12689739" y="3458849"/>
            <a:ext cx="1112255"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27</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50" name="TextBox 49"/>
          <p:cNvSpPr txBox="1"/>
          <p:nvPr/>
        </p:nvSpPr>
        <p:spPr>
          <a:xfrm>
            <a:off x="13841834" y="3495037"/>
            <a:ext cx="1065077"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29</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51" name="TextBox 50"/>
          <p:cNvSpPr txBox="1"/>
          <p:nvPr/>
        </p:nvSpPr>
        <p:spPr>
          <a:xfrm>
            <a:off x="14988624" y="3495037"/>
            <a:ext cx="1059832"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32</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52" name="TextBox 51"/>
          <p:cNvSpPr txBox="1"/>
          <p:nvPr/>
        </p:nvSpPr>
        <p:spPr>
          <a:xfrm>
            <a:off x="16149722" y="3484188"/>
            <a:ext cx="1107864"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35</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53" name="TextBox 52"/>
          <p:cNvSpPr txBox="1"/>
          <p:nvPr/>
        </p:nvSpPr>
        <p:spPr>
          <a:xfrm>
            <a:off x="17155407" y="3458848"/>
            <a:ext cx="1059832"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36</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2603256" y="4905657"/>
            <a:ext cx="5895404" cy="4524315"/>
          </a:xfrm>
          <a:prstGeom prst="rect">
            <a:avLst/>
          </a:prstGeom>
          <a:noFill/>
        </p:spPr>
        <p:txBody>
          <a:bodyPr wrap="square" rtlCol="0">
            <a:spAutoFit/>
          </a:bodyPr>
          <a:lstStyle/>
          <a:p>
            <a:r>
              <a:rPr lang="vi-VN" sz="4800" b="1" u="sng" dirty="0">
                <a:solidFill>
                  <a:schemeClr val="bg1"/>
                </a:solidFill>
                <a:latin typeface="Times New Roman" panose="02020603050405020304" pitchFamily="18" charset="0"/>
                <a:cs typeface="Times New Roman" panose="02020603050405020304" pitchFamily="18" charset="0"/>
              </a:rPr>
              <a:t>Thời Gian Xử Lí</a:t>
            </a:r>
          </a:p>
          <a:p>
            <a:r>
              <a:rPr lang="vi-VN" sz="4800" b="1" dirty="0">
                <a:solidFill>
                  <a:schemeClr val="bg1"/>
                </a:solidFill>
                <a:latin typeface="Times New Roman" panose="02020603050405020304" pitchFamily="18" charset="0"/>
                <a:cs typeface="Times New Roman" panose="02020603050405020304" pitchFamily="18" charset="0"/>
              </a:rPr>
              <a:t>P1 </a:t>
            </a:r>
            <a:r>
              <a:rPr lang="en-US" sz="4800" b="1" dirty="0">
                <a:solidFill>
                  <a:schemeClr val="bg1"/>
                </a:solidFill>
                <a:latin typeface="Times New Roman" panose="02020603050405020304" pitchFamily="18" charset="0"/>
                <a:cs typeface="Times New Roman" panose="02020603050405020304" pitchFamily="18" charset="0"/>
              </a:rPr>
              <a:t>				</a:t>
            </a:r>
            <a:r>
              <a:rPr lang="vi-VN" sz="4800" b="1" dirty="0">
                <a:solidFill>
                  <a:schemeClr val="bg1"/>
                </a:solidFill>
                <a:latin typeface="Times New Roman" panose="02020603050405020304" pitchFamily="18" charset="0"/>
                <a:cs typeface="Times New Roman" panose="02020603050405020304" pitchFamily="18" charset="0"/>
              </a:rPr>
              <a:t>= </a:t>
            </a:r>
            <a:r>
              <a:rPr lang="en-US" sz="4800" b="1" dirty="0">
                <a:solidFill>
                  <a:schemeClr val="bg1"/>
                </a:solidFill>
                <a:latin typeface="Times New Roman" panose="02020603050405020304" pitchFamily="18" charset="0"/>
                <a:cs typeface="Times New Roman" panose="02020603050405020304" pitchFamily="18" charset="0"/>
              </a:rPr>
              <a:t>21</a:t>
            </a:r>
            <a:endParaRPr lang="vi-VN" sz="4800" b="1" dirty="0">
              <a:solidFill>
                <a:schemeClr val="bg1"/>
              </a:solidFill>
              <a:latin typeface="Times New Roman" panose="02020603050405020304" pitchFamily="18" charset="0"/>
              <a:cs typeface="Times New Roman" panose="02020603050405020304" pitchFamily="18" charset="0"/>
            </a:endParaRPr>
          </a:p>
          <a:p>
            <a:r>
              <a:rPr lang="vi-VN" sz="4800" b="1" dirty="0">
                <a:solidFill>
                  <a:schemeClr val="bg1"/>
                </a:solidFill>
                <a:latin typeface="Times New Roman" panose="02020603050405020304" pitchFamily="18" charset="0"/>
                <a:cs typeface="Times New Roman" panose="02020603050405020304" pitchFamily="18" charset="0"/>
              </a:rPr>
              <a:t>P2 = </a:t>
            </a:r>
            <a:r>
              <a:rPr lang="en-US" sz="4800" b="1" dirty="0">
                <a:solidFill>
                  <a:schemeClr val="bg1"/>
                </a:solidFill>
                <a:latin typeface="Times New Roman" panose="02020603050405020304" pitchFamily="18" charset="0"/>
                <a:cs typeface="Times New Roman" panose="02020603050405020304" pitchFamily="18" charset="0"/>
              </a:rPr>
              <a:t>36 - 1 	= 35</a:t>
            </a:r>
          </a:p>
          <a:p>
            <a:r>
              <a:rPr lang="vi-VN" sz="4800" b="1" dirty="0">
                <a:solidFill>
                  <a:schemeClr val="bg1"/>
                </a:solidFill>
                <a:latin typeface="Times New Roman" panose="02020603050405020304" pitchFamily="18" charset="0"/>
                <a:cs typeface="Times New Roman" panose="02020603050405020304" pitchFamily="18" charset="0"/>
              </a:rPr>
              <a:t>P3 =</a:t>
            </a:r>
            <a:r>
              <a:rPr lang="en-US" sz="4800" b="1" dirty="0">
                <a:solidFill>
                  <a:schemeClr val="bg1"/>
                </a:solidFill>
                <a:latin typeface="Times New Roman" panose="02020603050405020304" pitchFamily="18" charset="0"/>
                <a:cs typeface="Times New Roman" panose="02020603050405020304" pitchFamily="18" charset="0"/>
              </a:rPr>
              <a:t> 29 - 3 	= 26</a:t>
            </a:r>
          </a:p>
          <a:p>
            <a:r>
              <a:rPr lang="en-US" sz="4800" b="1" dirty="0">
                <a:solidFill>
                  <a:schemeClr val="bg1"/>
                </a:solidFill>
                <a:latin typeface="Times New Roman" panose="02020603050405020304" pitchFamily="18" charset="0"/>
                <a:cs typeface="Times New Roman" panose="02020603050405020304" pitchFamily="18" charset="0"/>
              </a:rPr>
              <a:t>P4 = 17 - 4 	= 13</a:t>
            </a:r>
          </a:p>
          <a:p>
            <a:r>
              <a:rPr lang="en-US" sz="4800" b="1" dirty="0">
                <a:solidFill>
                  <a:schemeClr val="bg1"/>
                </a:solidFill>
                <a:latin typeface="Times New Roman" panose="02020603050405020304" pitchFamily="18" charset="0"/>
                <a:cs typeface="Times New Roman" panose="02020603050405020304" pitchFamily="18" charset="0"/>
              </a:rPr>
              <a:t>P5 = 8 - 2 		= 6</a:t>
            </a:r>
          </a:p>
        </p:txBody>
      </p:sp>
      <p:sp>
        <p:nvSpPr>
          <p:cNvPr id="10" name="TextBox 9"/>
          <p:cNvSpPr txBox="1"/>
          <p:nvPr/>
        </p:nvSpPr>
        <p:spPr>
          <a:xfrm>
            <a:off x="256349" y="4905659"/>
            <a:ext cx="12845749" cy="4524315"/>
          </a:xfrm>
          <a:prstGeom prst="rect">
            <a:avLst/>
          </a:prstGeom>
          <a:noFill/>
        </p:spPr>
        <p:txBody>
          <a:bodyPr wrap="square" rtlCol="0">
            <a:spAutoFit/>
          </a:bodyPr>
          <a:lstStyle/>
          <a:p>
            <a:r>
              <a:rPr lang="vi-VN" sz="4800" b="1" u="sng" dirty="0">
                <a:solidFill>
                  <a:schemeClr val="bg1"/>
                </a:solidFill>
                <a:latin typeface="Times New Roman" panose="02020603050405020304" pitchFamily="18" charset="0"/>
                <a:cs typeface="Times New Roman" panose="02020603050405020304" pitchFamily="18" charset="0"/>
              </a:rPr>
              <a:t>Thời Gian Chờ</a:t>
            </a:r>
          </a:p>
          <a:p>
            <a:r>
              <a:rPr lang="vi-VN" sz="4800" b="1" dirty="0">
                <a:solidFill>
                  <a:schemeClr val="bg1"/>
                </a:solidFill>
                <a:latin typeface="Times New Roman" panose="02020603050405020304" pitchFamily="18" charset="0"/>
                <a:cs typeface="Times New Roman" panose="02020603050405020304" pitchFamily="18" charset="0"/>
              </a:rPr>
              <a:t>P1 =</a:t>
            </a:r>
            <a:r>
              <a:rPr lang="en-US" sz="4800" b="1" dirty="0">
                <a:solidFill>
                  <a:schemeClr val="bg1"/>
                </a:solidFill>
                <a:latin typeface="Times New Roman" panose="02020603050405020304" pitchFamily="18" charset="0"/>
                <a:cs typeface="Times New Roman" panose="02020603050405020304" pitchFamily="18" charset="0"/>
              </a:rPr>
              <a:t> 0 + (8-3) + (20-11) 					= 14</a:t>
            </a:r>
            <a:r>
              <a:rPr lang="vi-VN" sz="4800" b="1" dirty="0">
                <a:solidFill>
                  <a:schemeClr val="bg1"/>
                </a:solidFill>
                <a:latin typeface="Times New Roman" panose="02020603050405020304" pitchFamily="18" charset="0"/>
                <a:cs typeface="Times New Roman" panose="02020603050405020304" pitchFamily="18" charset="0"/>
              </a:rPr>
              <a:t> </a:t>
            </a:r>
            <a:endParaRPr lang="en-US" sz="4800" b="1" dirty="0">
              <a:solidFill>
                <a:schemeClr val="bg1"/>
              </a:solidFill>
              <a:latin typeface="Times New Roman" panose="02020603050405020304" pitchFamily="18" charset="0"/>
              <a:cs typeface="Times New Roman" panose="02020603050405020304" pitchFamily="18" charset="0"/>
            </a:endParaRPr>
          </a:p>
          <a:p>
            <a:r>
              <a:rPr lang="vi-VN" sz="4800" b="1" dirty="0">
                <a:solidFill>
                  <a:schemeClr val="bg1"/>
                </a:solidFill>
                <a:latin typeface="Times New Roman" panose="02020603050405020304" pitchFamily="18" charset="0"/>
                <a:cs typeface="Times New Roman" panose="02020603050405020304" pitchFamily="18" charset="0"/>
              </a:rPr>
              <a:t>P2 = </a:t>
            </a:r>
            <a:r>
              <a:rPr lang="en-US" sz="4800" b="1" dirty="0">
                <a:solidFill>
                  <a:schemeClr val="bg1"/>
                </a:solidFill>
                <a:latin typeface="Times New Roman" panose="02020603050405020304" pitchFamily="18" charset="0"/>
                <a:cs typeface="Times New Roman" panose="02020603050405020304" pitchFamily="18" charset="0"/>
              </a:rPr>
              <a:t>(3-1) + (17-6) + (24-20) + (29-27) 	= 19</a:t>
            </a:r>
          </a:p>
          <a:p>
            <a:r>
              <a:rPr lang="vi-VN" sz="4800" b="1" dirty="0">
                <a:solidFill>
                  <a:schemeClr val="bg1"/>
                </a:solidFill>
                <a:latin typeface="Times New Roman" panose="02020603050405020304" pitchFamily="18" charset="0"/>
                <a:cs typeface="Times New Roman" panose="02020603050405020304" pitchFamily="18" charset="0"/>
              </a:rPr>
              <a:t>P3 = </a:t>
            </a:r>
            <a:r>
              <a:rPr lang="en-US" sz="4800" b="1" dirty="0">
                <a:solidFill>
                  <a:schemeClr val="bg1"/>
                </a:solidFill>
                <a:latin typeface="Times New Roman" panose="02020603050405020304" pitchFamily="18" charset="0"/>
                <a:cs typeface="Times New Roman" panose="02020603050405020304" pitchFamily="18" charset="0"/>
              </a:rPr>
              <a:t>(11-3) + (21-14) + (27-24)			= 18</a:t>
            </a:r>
          </a:p>
          <a:p>
            <a:r>
              <a:rPr lang="en-US" sz="4800" b="1" dirty="0">
                <a:solidFill>
                  <a:schemeClr val="bg1"/>
                </a:solidFill>
                <a:latin typeface="Times New Roman" panose="02020603050405020304" pitchFamily="18" charset="0"/>
                <a:cs typeface="Times New Roman" panose="02020603050405020304" pitchFamily="18" charset="0"/>
              </a:rPr>
              <a:t>P4 = 14 - 4 								= 10</a:t>
            </a:r>
          </a:p>
          <a:p>
            <a:r>
              <a:rPr lang="en-US" sz="4800" b="1" dirty="0">
                <a:solidFill>
                  <a:schemeClr val="bg1"/>
                </a:solidFill>
                <a:latin typeface="Times New Roman" panose="02020603050405020304" pitchFamily="18" charset="0"/>
                <a:cs typeface="Times New Roman" panose="02020603050405020304" pitchFamily="18" charset="0"/>
              </a:rPr>
              <a:t>P5 = 6 - 2 									= 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iterate type="wd">
                                    <p:tmPct val="10000"/>
                                  </p:iterate>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fade">
                                      <p:cBhvr>
                                        <p:cTn id="21" dur="1000"/>
                                        <p:tgtEl>
                                          <p:spTgt spid="10">
                                            <p:txEl>
                                              <p:pRg st="1" end="1"/>
                                            </p:txEl>
                                          </p:spTgt>
                                        </p:tgtEl>
                                      </p:cBhvr>
                                    </p:animEffect>
                                    <p:anim calcmode="lin" valueType="num">
                                      <p:cBhvr>
                                        <p:cTn id="22"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iterate type="wd">
                                    <p:tmPct val="10000"/>
                                  </p:iterate>
                                  <p:childTnLst>
                                    <p:set>
                                      <p:cBhvr>
                                        <p:cTn id="25" dur="1" fill="hold">
                                          <p:stCondLst>
                                            <p:cond delay="0"/>
                                          </p:stCondLst>
                                        </p:cTn>
                                        <p:tgtEl>
                                          <p:spTgt spid="10">
                                            <p:txEl>
                                              <p:pRg st="2" end="2"/>
                                            </p:txEl>
                                          </p:spTgt>
                                        </p:tgtEl>
                                        <p:attrNameLst>
                                          <p:attrName>style.visibility</p:attrName>
                                        </p:attrNameLst>
                                      </p:cBhvr>
                                      <p:to>
                                        <p:strVal val="visible"/>
                                      </p:to>
                                    </p:set>
                                    <p:animEffect transition="in" filter="fade">
                                      <p:cBhvr>
                                        <p:cTn id="26" dur="1000"/>
                                        <p:tgtEl>
                                          <p:spTgt spid="10">
                                            <p:txEl>
                                              <p:pRg st="2" end="2"/>
                                            </p:txEl>
                                          </p:spTgt>
                                        </p:tgtEl>
                                      </p:cBhvr>
                                    </p:animEffect>
                                    <p:anim calcmode="lin" valueType="num">
                                      <p:cBhvr>
                                        <p:cTn id="27"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iterate type="wd">
                                    <p:tmPct val="10000"/>
                                  </p:iterate>
                                  <p:childTnLst>
                                    <p:set>
                                      <p:cBhvr>
                                        <p:cTn id="30" dur="1" fill="hold">
                                          <p:stCondLst>
                                            <p:cond delay="0"/>
                                          </p:stCondLst>
                                        </p:cTn>
                                        <p:tgtEl>
                                          <p:spTgt spid="10">
                                            <p:txEl>
                                              <p:pRg st="3" end="3"/>
                                            </p:txEl>
                                          </p:spTgt>
                                        </p:tgtEl>
                                        <p:attrNameLst>
                                          <p:attrName>style.visibility</p:attrName>
                                        </p:attrNameLst>
                                      </p:cBhvr>
                                      <p:to>
                                        <p:strVal val="visible"/>
                                      </p:to>
                                    </p:set>
                                    <p:animEffect transition="in" filter="fade">
                                      <p:cBhvr>
                                        <p:cTn id="31" dur="1000"/>
                                        <p:tgtEl>
                                          <p:spTgt spid="10">
                                            <p:txEl>
                                              <p:pRg st="3" end="3"/>
                                            </p:txEl>
                                          </p:spTgt>
                                        </p:tgtEl>
                                      </p:cBhvr>
                                    </p:animEffect>
                                    <p:anim calcmode="lin" valueType="num">
                                      <p:cBhvr>
                                        <p:cTn id="32"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10">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iterate type="wd">
                                    <p:tmPct val="10000"/>
                                  </p:iterate>
                                  <p:childTnLst>
                                    <p:set>
                                      <p:cBhvr>
                                        <p:cTn id="35" dur="1" fill="hold">
                                          <p:stCondLst>
                                            <p:cond delay="0"/>
                                          </p:stCondLst>
                                        </p:cTn>
                                        <p:tgtEl>
                                          <p:spTgt spid="10">
                                            <p:txEl>
                                              <p:pRg st="4" end="4"/>
                                            </p:txEl>
                                          </p:spTgt>
                                        </p:tgtEl>
                                        <p:attrNameLst>
                                          <p:attrName>style.visibility</p:attrName>
                                        </p:attrNameLst>
                                      </p:cBhvr>
                                      <p:to>
                                        <p:strVal val="visible"/>
                                      </p:to>
                                    </p:set>
                                    <p:animEffect transition="in" filter="fade">
                                      <p:cBhvr>
                                        <p:cTn id="36" dur="1000"/>
                                        <p:tgtEl>
                                          <p:spTgt spid="10">
                                            <p:txEl>
                                              <p:pRg st="4" end="4"/>
                                            </p:txEl>
                                          </p:spTgt>
                                        </p:tgtEl>
                                      </p:cBhvr>
                                    </p:animEffect>
                                    <p:anim calcmode="lin" valueType="num">
                                      <p:cBhvr>
                                        <p:cTn id="37"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10">
                                            <p:txEl>
                                              <p:pRg st="4" end="4"/>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iterate type="wd">
                                    <p:tmPct val="10000"/>
                                  </p:iterate>
                                  <p:childTnLst>
                                    <p:set>
                                      <p:cBhvr>
                                        <p:cTn id="40" dur="1" fill="hold">
                                          <p:stCondLst>
                                            <p:cond delay="0"/>
                                          </p:stCondLst>
                                        </p:cTn>
                                        <p:tgtEl>
                                          <p:spTgt spid="10">
                                            <p:txEl>
                                              <p:pRg st="5" end="5"/>
                                            </p:txEl>
                                          </p:spTgt>
                                        </p:tgtEl>
                                        <p:attrNameLst>
                                          <p:attrName>style.visibility</p:attrName>
                                        </p:attrNameLst>
                                      </p:cBhvr>
                                      <p:to>
                                        <p:strVal val="visible"/>
                                      </p:to>
                                    </p:set>
                                    <p:animEffect transition="in" filter="fade">
                                      <p:cBhvr>
                                        <p:cTn id="41" dur="1000"/>
                                        <p:tgtEl>
                                          <p:spTgt spid="10">
                                            <p:txEl>
                                              <p:pRg st="5" end="5"/>
                                            </p:txEl>
                                          </p:spTgt>
                                        </p:tgtEl>
                                      </p:cBhvr>
                                    </p:animEffect>
                                    <p:anim calcmode="lin" valueType="num">
                                      <p:cBhvr>
                                        <p:cTn id="42"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iterate type="wd">
                                    <p:tmPct val="10000"/>
                                  </p:iterate>
                                  <p:childTnLst>
                                    <p:set>
                                      <p:cBhvr>
                                        <p:cTn id="47" dur="1" fill="hold">
                                          <p:stCondLst>
                                            <p:cond delay="0"/>
                                          </p:stCondLst>
                                        </p:cTn>
                                        <p:tgtEl>
                                          <p:spTgt spid="4">
                                            <p:txEl>
                                              <p:pRg st="1" end="1"/>
                                            </p:txEl>
                                          </p:spTgt>
                                        </p:tgtEl>
                                        <p:attrNameLst>
                                          <p:attrName>style.visibility</p:attrName>
                                        </p:attrNameLst>
                                      </p:cBhvr>
                                      <p:to>
                                        <p:strVal val="visible"/>
                                      </p:to>
                                    </p:set>
                                    <p:animEffect transition="in" filter="fade">
                                      <p:cBhvr>
                                        <p:cTn id="48" dur="1000"/>
                                        <p:tgtEl>
                                          <p:spTgt spid="4">
                                            <p:txEl>
                                              <p:pRg st="1" end="1"/>
                                            </p:txEl>
                                          </p:spTgt>
                                        </p:tgtEl>
                                      </p:cBhvr>
                                    </p:animEffect>
                                    <p:anim calcmode="lin" valueType="num">
                                      <p:cBhvr>
                                        <p:cTn id="4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50" dur="1000" fill="hold"/>
                                        <p:tgtEl>
                                          <p:spTgt spid="4">
                                            <p:txEl>
                                              <p:pRg st="1" end="1"/>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iterate type="wd">
                                    <p:tmPct val="10000"/>
                                  </p:iterate>
                                  <p:childTnLst>
                                    <p:set>
                                      <p:cBhvr>
                                        <p:cTn id="52" dur="1" fill="hold">
                                          <p:stCondLst>
                                            <p:cond delay="0"/>
                                          </p:stCondLst>
                                        </p:cTn>
                                        <p:tgtEl>
                                          <p:spTgt spid="4">
                                            <p:txEl>
                                              <p:pRg st="2" end="2"/>
                                            </p:txEl>
                                          </p:spTgt>
                                        </p:tgtEl>
                                        <p:attrNameLst>
                                          <p:attrName>style.visibility</p:attrName>
                                        </p:attrNameLst>
                                      </p:cBhvr>
                                      <p:to>
                                        <p:strVal val="visible"/>
                                      </p:to>
                                    </p:set>
                                    <p:animEffect transition="in" filter="fade">
                                      <p:cBhvr>
                                        <p:cTn id="53" dur="1000"/>
                                        <p:tgtEl>
                                          <p:spTgt spid="4">
                                            <p:txEl>
                                              <p:pRg st="2" end="2"/>
                                            </p:txEl>
                                          </p:spTgt>
                                        </p:tgtEl>
                                      </p:cBhvr>
                                    </p:animEffect>
                                    <p:anim calcmode="lin" valueType="num">
                                      <p:cBhvr>
                                        <p:cTn id="5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55" dur="1000" fill="hold"/>
                                        <p:tgtEl>
                                          <p:spTgt spid="4">
                                            <p:txEl>
                                              <p:pRg st="2" end="2"/>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iterate type="wd">
                                    <p:tmPct val="10000"/>
                                  </p:iterate>
                                  <p:childTnLst>
                                    <p:set>
                                      <p:cBhvr>
                                        <p:cTn id="57" dur="1" fill="hold">
                                          <p:stCondLst>
                                            <p:cond delay="0"/>
                                          </p:stCondLst>
                                        </p:cTn>
                                        <p:tgtEl>
                                          <p:spTgt spid="4">
                                            <p:txEl>
                                              <p:pRg st="3" end="3"/>
                                            </p:txEl>
                                          </p:spTgt>
                                        </p:tgtEl>
                                        <p:attrNameLst>
                                          <p:attrName>style.visibility</p:attrName>
                                        </p:attrNameLst>
                                      </p:cBhvr>
                                      <p:to>
                                        <p:strVal val="visible"/>
                                      </p:to>
                                    </p:set>
                                    <p:animEffect transition="in" filter="fade">
                                      <p:cBhvr>
                                        <p:cTn id="58" dur="1000"/>
                                        <p:tgtEl>
                                          <p:spTgt spid="4">
                                            <p:txEl>
                                              <p:pRg st="3" end="3"/>
                                            </p:txEl>
                                          </p:spTgt>
                                        </p:tgtEl>
                                      </p:cBhvr>
                                    </p:animEffect>
                                    <p:anim calcmode="lin" valueType="num">
                                      <p:cBhvr>
                                        <p:cTn id="5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4">
                                            <p:txEl>
                                              <p:pRg st="3" end="3"/>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iterate type="wd">
                                    <p:tmPct val="10000"/>
                                  </p:iterate>
                                  <p:childTnLst>
                                    <p:set>
                                      <p:cBhvr>
                                        <p:cTn id="62" dur="1" fill="hold">
                                          <p:stCondLst>
                                            <p:cond delay="0"/>
                                          </p:stCondLst>
                                        </p:cTn>
                                        <p:tgtEl>
                                          <p:spTgt spid="4">
                                            <p:txEl>
                                              <p:pRg st="4" end="4"/>
                                            </p:txEl>
                                          </p:spTgt>
                                        </p:tgtEl>
                                        <p:attrNameLst>
                                          <p:attrName>style.visibility</p:attrName>
                                        </p:attrNameLst>
                                      </p:cBhvr>
                                      <p:to>
                                        <p:strVal val="visible"/>
                                      </p:to>
                                    </p:set>
                                    <p:animEffect transition="in" filter="fade">
                                      <p:cBhvr>
                                        <p:cTn id="63" dur="1000"/>
                                        <p:tgtEl>
                                          <p:spTgt spid="4">
                                            <p:txEl>
                                              <p:pRg st="4" end="4"/>
                                            </p:txEl>
                                          </p:spTgt>
                                        </p:tgtEl>
                                      </p:cBhvr>
                                    </p:animEffect>
                                    <p:anim calcmode="lin" valueType="num">
                                      <p:cBhvr>
                                        <p:cTn id="6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4" end="4"/>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iterate type="wd">
                                    <p:tmPct val="10000"/>
                                  </p:iterate>
                                  <p:childTnLst>
                                    <p:set>
                                      <p:cBhvr>
                                        <p:cTn id="67" dur="1" fill="hold">
                                          <p:stCondLst>
                                            <p:cond delay="0"/>
                                          </p:stCondLst>
                                        </p:cTn>
                                        <p:tgtEl>
                                          <p:spTgt spid="4">
                                            <p:txEl>
                                              <p:pRg st="5" end="5"/>
                                            </p:txEl>
                                          </p:spTgt>
                                        </p:tgtEl>
                                        <p:attrNameLst>
                                          <p:attrName>style.visibility</p:attrName>
                                        </p:attrNameLst>
                                      </p:cBhvr>
                                      <p:to>
                                        <p:strVal val="visible"/>
                                      </p:to>
                                    </p:set>
                                    <p:animEffect transition="in" filter="fade">
                                      <p:cBhvr>
                                        <p:cTn id="68" dur="1000"/>
                                        <p:tgtEl>
                                          <p:spTgt spid="4">
                                            <p:txEl>
                                              <p:pRg st="5" end="5"/>
                                            </p:txEl>
                                          </p:spTgt>
                                        </p:tgtEl>
                                      </p:cBhvr>
                                    </p:animEffect>
                                    <p:anim calcmode="lin" valueType="num">
                                      <p:cBhvr>
                                        <p:cTn id="69"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70"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p:cNvSpPr/>
          <p:nvPr/>
        </p:nvSpPr>
        <p:spPr>
          <a:xfrm>
            <a:off x="4291370" y="3588120"/>
            <a:ext cx="9705260" cy="4274239"/>
          </a:xfrm>
          <a:custGeom>
            <a:avLst/>
            <a:gdLst/>
            <a:ahLst/>
            <a:cxnLst/>
            <a:rect l="l" t="t" r="r" b="b"/>
            <a:pathLst>
              <a:path w="9705260" h="4274239">
                <a:moveTo>
                  <a:pt x="0" y="0"/>
                </a:moveTo>
                <a:lnTo>
                  <a:pt x="9705260" y="0"/>
                </a:lnTo>
                <a:lnTo>
                  <a:pt x="9705260" y="4274238"/>
                </a:lnTo>
                <a:lnTo>
                  <a:pt x="0" y="4274238"/>
                </a:lnTo>
                <a:lnTo>
                  <a:pt x="0" y="0"/>
                </a:lnTo>
                <a:close/>
              </a:path>
            </a:pathLst>
          </a:custGeom>
          <a:blipFill>
            <a:blip r:embed="rId3"/>
            <a:stretch>
              <a:fillRect l="-16157" t="-92539"/>
            </a:stretch>
          </a:blipFill>
        </p:spPr>
        <p:txBody>
          <a:bodyPr/>
          <a:lstStyle/>
          <a:p>
            <a:endParaRPr lang="en-US"/>
          </a:p>
        </p:txBody>
      </p:sp>
      <p:sp>
        <p:nvSpPr>
          <p:cNvPr id="4" name="Freeform 4"/>
          <p:cNvSpPr/>
          <p:nvPr/>
        </p:nvSpPr>
        <p:spPr>
          <a:xfrm rot="721296">
            <a:off x="6325472" y="5529041"/>
            <a:ext cx="5637056" cy="1434887"/>
          </a:xfrm>
          <a:custGeom>
            <a:avLst/>
            <a:gdLst/>
            <a:ahLst/>
            <a:cxnLst/>
            <a:rect l="l" t="t" r="r" b="b"/>
            <a:pathLst>
              <a:path w="5637056" h="1434887">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3026566">
            <a:off x="2743604" y="2404370"/>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3687259" y="4768977"/>
            <a:ext cx="10913483" cy="1077026"/>
          </a:xfrm>
          <a:prstGeom prst="rect">
            <a:avLst/>
          </a:prstGeom>
        </p:spPr>
        <p:txBody>
          <a:bodyPr lIns="0" tIns="0" rIns="0" bIns="0" rtlCol="0" anchor="t">
            <a:spAutoFit/>
          </a:bodyPr>
          <a:lstStyle/>
          <a:p>
            <a:pPr algn="ctr">
              <a:lnSpc>
                <a:spcPts val="7870"/>
              </a:lnSpc>
            </a:pPr>
            <a:r>
              <a:rPr lang="vi-VN" sz="9600" b="1" dirty="0">
                <a:solidFill>
                  <a:srgbClr val="000000"/>
                </a:solidFill>
                <a:latin typeface="+mj-lt"/>
              </a:rPr>
              <a:t>DEMO</a:t>
            </a:r>
            <a:endParaRPr lang="en-US" sz="9600" b="1" dirty="0">
              <a:solidFill>
                <a:srgbClr val="000000"/>
              </a:solidFill>
              <a:latin typeface="+mj-lt"/>
            </a:endParaRPr>
          </a:p>
        </p:txBody>
      </p:sp>
      <p:sp>
        <p:nvSpPr>
          <p:cNvPr id="7" name="Freeform 7"/>
          <p:cNvSpPr/>
          <p:nvPr/>
        </p:nvSpPr>
        <p:spPr>
          <a:xfrm rot="7671314">
            <a:off x="11833594" y="5972294"/>
            <a:ext cx="3728345" cy="2367499"/>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1463826">
            <a:off x="12698260" y="2184241"/>
            <a:ext cx="1947347" cy="1338359"/>
          </a:xfrm>
          <a:custGeom>
            <a:avLst/>
            <a:gdLst/>
            <a:ahLst/>
            <a:cxnLst/>
            <a:rect l="l" t="t" r="r" b="b"/>
            <a:pathLst>
              <a:path w="1947347" h="1338359">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5"/>
            <a:stretch>
              <a:fillRect/>
            </a:stretch>
          </a:blipFill>
        </p:spPr>
        <p:txBody>
          <a:bodyPr/>
          <a:lstStyle/>
          <a:p>
            <a:endParaRPr lang="en-US"/>
          </a:p>
        </p:txBody>
      </p:sp>
      <p:sp>
        <p:nvSpPr>
          <p:cNvPr id="5" name="Freeform 5"/>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6"/>
            <a:stretch>
              <a:fillRect/>
            </a:stretch>
          </a:blipFill>
        </p:spPr>
        <p:txBody>
          <a:bodyPr/>
          <a:lstStyle/>
          <a:p>
            <a:endParaRPr lang="en-US"/>
          </a:p>
        </p:txBody>
      </p:sp>
      <p:sp>
        <p:nvSpPr>
          <p:cNvPr id="6" name="Freeform 6"/>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7"/>
            <a:stretch>
              <a:fillRect/>
            </a:stretch>
          </a:blipFill>
        </p:spPr>
        <p:txBody>
          <a:bodyPr/>
          <a:lstStyle/>
          <a:p>
            <a:endParaRPr lang="en-US"/>
          </a:p>
        </p:txBody>
      </p:sp>
      <p:sp>
        <p:nvSpPr>
          <p:cNvPr id="7" name="Freeform 7"/>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8"/>
            <a:stretch>
              <a:fillRect/>
            </a:stretch>
          </a:blipFill>
        </p:spPr>
        <p:txBody>
          <a:bodyPr/>
          <a:lstStyle/>
          <a:p>
            <a:endParaRPr lang="en-US"/>
          </a:p>
        </p:txBody>
      </p:sp>
      <p:sp>
        <p:nvSpPr>
          <p:cNvPr id="8" name="Freeform 8"/>
          <p:cNvSpPr/>
          <p:nvPr/>
        </p:nvSpPr>
        <p:spPr>
          <a:xfrm rot="19391338">
            <a:off x="1480447" y="2159030"/>
            <a:ext cx="2068144" cy="1756042"/>
          </a:xfrm>
          <a:custGeom>
            <a:avLst/>
            <a:gdLst/>
            <a:ahLst/>
            <a:cxnLst/>
            <a:rect l="l" t="t" r="r" b="b"/>
            <a:pathLst>
              <a:path w="2068144" h="1756042">
                <a:moveTo>
                  <a:pt x="0" y="0"/>
                </a:moveTo>
                <a:lnTo>
                  <a:pt x="2068145" y="0"/>
                </a:lnTo>
                <a:lnTo>
                  <a:pt x="2068145" y="1756043"/>
                </a:lnTo>
                <a:lnTo>
                  <a:pt x="0" y="17560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rot="8567918">
            <a:off x="14067153" y="5901632"/>
            <a:ext cx="2068144" cy="1756042"/>
          </a:xfrm>
          <a:custGeom>
            <a:avLst/>
            <a:gdLst/>
            <a:ahLst/>
            <a:cxnLst/>
            <a:rect l="l" t="t" r="r" b="b"/>
            <a:pathLst>
              <a:path w="2068144" h="1756042">
                <a:moveTo>
                  <a:pt x="0" y="0"/>
                </a:moveTo>
                <a:lnTo>
                  <a:pt x="2068144" y="0"/>
                </a:lnTo>
                <a:lnTo>
                  <a:pt x="2068144" y="1756043"/>
                </a:lnTo>
                <a:lnTo>
                  <a:pt x="0" y="17560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rot="2342060">
            <a:off x="3506720" y="597902"/>
            <a:ext cx="10640953" cy="8677106"/>
          </a:xfrm>
          <a:custGeom>
            <a:avLst/>
            <a:gdLst/>
            <a:ahLst/>
            <a:cxnLst/>
            <a:rect l="l" t="t" r="r" b="b"/>
            <a:pathLst>
              <a:path w="5703373" h="4904900">
                <a:moveTo>
                  <a:pt x="0" y="0"/>
                </a:moveTo>
                <a:lnTo>
                  <a:pt x="5703372" y="0"/>
                </a:lnTo>
                <a:lnTo>
                  <a:pt x="5703372" y="4904900"/>
                </a:lnTo>
                <a:lnTo>
                  <a:pt x="0" y="4904900"/>
                </a:lnTo>
                <a:lnTo>
                  <a:pt x="0" y="0"/>
                </a:lnTo>
                <a:close/>
              </a:path>
            </a:pathLst>
          </a:custGeom>
          <a:blipFill>
            <a:blip r:embed="rId13"/>
            <a:stretch>
              <a:fillRect/>
            </a:stretch>
          </a:blipFill>
        </p:spPr>
        <p:txBody>
          <a:bodyPr/>
          <a:lstStyle/>
          <a:p>
            <a:endParaRPr lang="en-US"/>
          </a:p>
        </p:txBody>
      </p:sp>
      <p:sp>
        <p:nvSpPr>
          <p:cNvPr id="11" name="TextBox 11"/>
          <p:cNvSpPr txBox="1"/>
          <p:nvPr/>
        </p:nvSpPr>
        <p:spPr>
          <a:xfrm>
            <a:off x="3732347" y="4150498"/>
            <a:ext cx="10189697" cy="1923604"/>
          </a:xfrm>
          <a:prstGeom prst="rect">
            <a:avLst/>
          </a:prstGeom>
        </p:spPr>
        <p:txBody>
          <a:bodyPr wrap="square" lIns="0" tIns="0" rIns="0" bIns="0" rtlCol="0" anchor="t">
            <a:spAutoFit/>
          </a:bodyPr>
          <a:lstStyle/>
          <a:p>
            <a:pPr algn="ctr">
              <a:lnSpc>
                <a:spcPts val="15020"/>
              </a:lnSpc>
            </a:pPr>
            <a:r>
              <a:rPr lang="en-US" sz="12500" b="1" dirty="0">
                <a:solidFill>
                  <a:srgbClr val="FFFFFF"/>
                </a:solidFill>
                <a:latin typeface="Times New Roman" panose="02020603050405020304" pitchFamily="18" charset="0"/>
                <a:cs typeface="Times New Roman" panose="02020603050405020304" pitchFamily="18" charset="0"/>
              </a:rPr>
              <a:t>THANK</a:t>
            </a:r>
            <a:r>
              <a:rPr lang="vi-VN" sz="12500" b="1" dirty="0">
                <a:solidFill>
                  <a:srgbClr val="FFFFFF"/>
                </a:solidFill>
                <a:latin typeface="Times New Roman" panose="02020603050405020304" pitchFamily="18" charset="0"/>
                <a:cs typeface="Times New Roman" panose="02020603050405020304" pitchFamily="18" charset="0"/>
              </a:rPr>
              <a:t> </a:t>
            </a:r>
            <a:r>
              <a:rPr lang="en-US" sz="12500" b="1" dirty="0">
                <a:solidFill>
                  <a:srgbClr val="FFFFFF"/>
                </a:solidFill>
                <a:latin typeface="Times New Roman" panose="02020603050405020304" pitchFamily="18" charset="0"/>
                <a:cs typeface="Times New Roman" panose="02020603050405020304" pitchFamily="18" charset="0"/>
              </a:rPr>
              <a:t>YOU</a:t>
            </a:r>
          </a:p>
        </p:txBody>
      </p:sp>
      <p:sp>
        <p:nvSpPr>
          <p:cNvPr id="12" name="TextBox 12"/>
          <p:cNvSpPr txBox="1"/>
          <p:nvPr/>
        </p:nvSpPr>
        <p:spPr>
          <a:xfrm>
            <a:off x="5645925" y="7511467"/>
            <a:ext cx="6362540" cy="507255"/>
          </a:xfrm>
          <a:prstGeom prst="rect">
            <a:avLst/>
          </a:prstGeom>
        </p:spPr>
        <p:txBody>
          <a:bodyPr wrap="square" lIns="0" tIns="0" rIns="0" bIns="0" rtlCol="0" anchor="t">
            <a:spAutoFit/>
          </a:bodyPr>
          <a:lstStyle/>
          <a:p>
            <a:pPr algn="ctr">
              <a:lnSpc>
                <a:spcPts val="3915"/>
              </a:lnSpc>
            </a:pPr>
            <a:r>
              <a:rPr lang="en-US" sz="4400" b="1" dirty="0" err="1">
                <a:solidFill>
                  <a:srgbClr val="FFFFFF"/>
                </a:solidFill>
                <a:latin typeface="Times New Roman" panose="02020603050405020304" pitchFamily="18" charset="0"/>
                <a:cs typeface="Times New Roman" panose="02020603050405020304" pitchFamily="18" charset="0"/>
              </a:rPr>
              <a:t>Nhóm</a:t>
            </a:r>
            <a:r>
              <a:rPr lang="en-US" sz="4400" b="1" dirty="0">
                <a:solidFill>
                  <a:srgbClr val="FFFFFF"/>
                </a:solidFill>
                <a:latin typeface="Times New Roman" panose="02020603050405020304" pitchFamily="18" charset="0"/>
                <a:cs typeface="Times New Roman" panose="02020603050405020304" pitchFamily="18" charset="0"/>
              </a:rPr>
              <a:t> 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2342060">
            <a:off x="5242293" y="3717213"/>
            <a:ext cx="7325040" cy="6299535"/>
          </a:xfrm>
          <a:custGeom>
            <a:avLst/>
            <a:gdLst/>
            <a:ahLst/>
            <a:cxnLst/>
            <a:rect l="l" t="t" r="r" b="b"/>
            <a:pathLst>
              <a:path w="7325040" h="6299535">
                <a:moveTo>
                  <a:pt x="0" y="0"/>
                </a:moveTo>
                <a:lnTo>
                  <a:pt x="7325040" y="0"/>
                </a:lnTo>
                <a:lnTo>
                  <a:pt x="7325040" y="6299534"/>
                </a:lnTo>
                <a:lnTo>
                  <a:pt x="0" y="62995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743283" y="3400655"/>
            <a:ext cx="16323060" cy="1904176"/>
          </a:xfrm>
          <a:prstGeom prst="rect">
            <a:avLst/>
          </a:prstGeom>
        </p:spPr>
        <p:txBody>
          <a:bodyPr wrap="square" lIns="0" tIns="0" rIns="0" bIns="0" rtlCol="0" anchor="t">
            <a:spAutoFit/>
          </a:bodyPr>
          <a:lstStyle/>
          <a:p>
            <a:pPr algn="ctr">
              <a:lnSpc>
                <a:spcPts val="16505"/>
              </a:lnSpc>
            </a:pPr>
            <a:r>
              <a:rPr lang="vi-VN" sz="9600" b="1" dirty="0">
                <a:ln w="0"/>
                <a:solidFill>
                  <a:schemeClr val="bg1"/>
                </a:solidFill>
                <a:effectLst>
                  <a:outerShdw blurRad="38100" dist="19050" dir="2700000" algn="tl" rotWithShape="0">
                    <a:schemeClr val="dk1">
                      <a:alpha val="40000"/>
                    </a:schemeClr>
                  </a:outerShdw>
                </a:effectLst>
                <a:latin typeface="+mj-lt"/>
              </a:rPr>
              <a:t>GIẢI THUẬT ĐỊNH THỜI</a:t>
            </a:r>
            <a:endParaRPr lang="en-US" sz="9600" b="1" dirty="0">
              <a:ln w="0"/>
              <a:solidFill>
                <a:schemeClr val="bg1"/>
              </a:solidFill>
              <a:effectLst>
                <a:outerShdw blurRad="38100" dist="19050" dir="2700000" algn="tl" rotWithShape="0">
                  <a:schemeClr val="dk1">
                    <a:alpha val="40000"/>
                  </a:schemeClr>
                </a:outerShdw>
              </a:effectLst>
              <a:latin typeface="+mj-lt"/>
            </a:endParaRPr>
          </a:p>
        </p:txBody>
      </p:sp>
      <p:sp>
        <p:nvSpPr>
          <p:cNvPr id="5" name="Freeform 5"/>
          <p:cNvSpPr/>
          <p:nvPr/>
        </p:nvSpPr>
        <p:spPr>
          <a:xfrm rot="1097523">
            <a:off x="11156873" y="1560993"/>
            <a:ext cx="1885747" cy="1296022"/>
          </a:xfrm>
          <a:custGeom>
            <a:avLst/>
            <a:gdLst/>
            <a:ahLst/>
            <a:cxnLst/>
            <a:rect l="l" t="t" r="r" b="b"/>
            <a:pathLst>
              <a:path w="1885747" h="1296022">
                <a:moveTo>
                  <a:pt x="0" y="0"/>
                </a:moveTo>
                <a:lnTo>
                  <a:pt x="1885746" y="0"/>
                </a:lnTo>
                <a:lnTo>
                  <a:pt x="1885746" y="1296022"/>
                </a:lnTo>
                <a:lnTo>
                  <a:pt x="0" y="12960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rot="-1559470">
            <a:off x="3292611" y="1630769"/>
            <a:ext cx="2195245" cy="2279892"/>
          </a:xfrm>
          <a:custGeom>
            <a:avLst/>
            <a:gdLst/>
            <a:ahLst/>
            <a:cxnLst/>
            <a:rect l="l" t="t" r="r" b="b"/>
            <a:pathLst>
              <a:path w="2195245" h="2279892">
                <a:moveTo>
                  <a:pt x="0" y="0"/>
                </a:moveTo>
                <a:lnTo>
                  <a:pt x="2195245" y="0"/>
                </a:lnTo>
                <a:lnTo>
                  <a:pt x="2195245" y="2279892"/>
                </a:lnTo>
                <a:lnTo>
                  <a:pt x="0" y="227989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rot="280170">
            <a:off x="13972610" y="5900178"/>
            <a:ext cx="1664513" cy="2142851"/>
          </a:xfrm>
          <a:custGeom>
            <a:avLst/>
            <a:gdLst/>
            <a:ahLst/>
            <a:cxnLst/>
            <a:rect l="l" t="t" r="r" b="b"/>
            <a:pathLst>
              <a:path w="1664513" h="2142851">
                <a:moveTo>
                  <a:pt x="0" y="0"/>
                </a:moveTo>
                <a:lnTo>
                  <a:pt x="1664513" y="0"/>
                </a:lnTo>
                <a:lnTo>
                  <a:pt x="1664513" y="2142851"/>
                </a:lnTo>
                <a:lnTo>
                  <a:pt x="0" y="21428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Freeform 10"/>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1" name="Freeform 11"/>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2" name="TextBox 12"/>
          <p:cNvSpPr txBox="1"/>
          <p:nvPr/>
        </p:nvSpPr>
        <p:spPr>
          <a:xfrm>
            <a:off x="5965999" y="9195421"/>
            <a:ext cx="6362540" cy="507255"/>
          </a:xfrm>
          <a:prstGeom prst="rect">
            <a:avLst/>
          </a:prstGeom>
        </p:spPr>
        <p:txBody>
          <a:bodyPr wrap="square" lIns="0" tIns="0" rIns="0" bIns="0" rtlCol="0" anchor="t">
            <a:spAutoFit/>
          </a:bodyPr>
          <a:lstStyle/>
          <a:p>
            <a:pPr algn="ctr">
              <a:lnSpc>
                <a:spcPts val="3915"/>
              </a:lnSpc>
            </a:pPr>
            <a:r>
              <a:rPr lang="vi-VN" sz="4000" b="1" dirty="0">
                <a:solidFill>
                  <a:srgbClr val="FFFFFF"/>
                </a:solidFill>
                <a:latin typeface="+mj-lt"/>
              </a:rPr>
              <a:t>GVHD: Phạm Tuấn Khiêm</a:t>
            </a:r>
            <a:endParaRPr lang="en-US" sz="4000" b="1" dirty="0">
              <a:solidFill>
                <a:srgbClr val="FFFFFF"/>
              </a:solidFill>
              <a:latin typeface="+mj-lt"/>
            </a:endParaRPr>
          </a:p>
        </p:txBody>
      </p:sp>
      <p:sp>
        <p:nvSpPr>
          <p:cNvPr id="13" name="TextBox 4"/>
          <p:cNvSpPr txBox="1"/>
          <p:nvPr/>
        </p:nvSpPr>
        <p:spPr>
          <a:xfrm>
            <a:off x="854768" y="5690607"/>
            <a:ext cx="16323060" cy="1904176"/>
          </a:xfrm>
          <a:prstGeom prst="rect">
            <a:avLst/>
          </a:prstGeom>
        </p:spPr>
        <p:txBody>
          <a:bodyPr wrap="square" lIns="0" tIns="0" rIns="0" bIns="0" rtlCol="0" anchor="t">
            <a:spAutoFit/>
          </a:bodyPr>
          <a:lstStyle/>
          <a:p>
            <a:pPr algn="ctr">
              <a:lnSpc>
                <a:spcPts val="16505"/>
              </a:lnSpc>
            </a:pPr>
            <a:r>
              <a:rPr lang="vi-VN" sz="9600" b="1" dirty="0">
                <a:ln w="0"/>
                <a:solidFill>
                  <a:schemeClr val="bg1"/>
                </a:solidFill>
                <a:effectLst>
                  <a:outerShdw blurRad="38100" dist="19050" dir="2700000" algn="tl" rotWithShape="0">
                    <a:schemeClr val="dk1">
                      <a:alpha val="40000"/>
                    </a:schemeClr>
                  </a:outerShdw>
                </a:effectLst>
                <a:latin typeface="+mj-lt"/>
              </a:rPr>
              <a:t>Round Robin</a:t>
            </a:r>
            <a:endParaRPr lang="en-US" sz="9600" b="1" dirty="0">
              <a:ln w="0"/>
              <a:solidFill>
                <a:schemeClr val="bg1"/>
              </a:solidFill>
              <a:effectLst>
                <a:outerShdw blurRad="38100" dist="19050" dir="2700000" algn="tl" rotWithShape="0">
                  <a:schemeClr val="dk1">
                    <a:alpha val="40000"/>
                  </a:schemeClr>
                </a:outerShdw>
              </a:effectLst>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4" name="Freeform 4"/>
          <p:cNvSpPr/>
          <p:nvPr/>
        </p:nvSpPr>
        <p:spPr>
          <a:xfrm rot="-5400000">
            <a:off x="4757886" y="-3205014"/>
            <a:ext cx="8696028" cy="16535400"/>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txBody>
          <a:bodyPr/>
          <a:lstStyle/>
          <a:p>
            <a:endParaRPr lang="en-US" dirty="0"/>
          </a:p>
        </p:txBody>
      </p:sp>
      <p:sp>
        <p:nvSpPr>
          <p:cNvPr id="6" name="TextBox 6"/>
          <p:cNvSpPr txBox="1"/>
          <p:nvPr/>
        </p:nvSpPr>
        <p:spPr>
          <a:xfrm>
            <a:off x="3955553" y="965984"/>
            <a:ext cx="9838576" cy="1015663"/>
          </a:xfrm>
          <a:prstGeom prst="rect">
            <a:avLst/>
          </a:prstGeom>
        </p:spPr>
        <p:txBody>
          <a:bodyPr lIns="0" tIns="0" rIns="0" bIns="0" rtlCol="0" anchor="t">
            <a:spAutoFit/>
          </a:bodyPr>
          <a:lstStyle/>
          <a:p>
            <a:pPr algn="ctr"/>
            <a:r>
              <a:rPr lang="vi-VN" sz="6600" b="1" dirty="0">
                <a:solidFill>
                  <a:srgbClr val="000000"/>
                </a:solidFill>
                <a:latin typeface="+mj-lt"/>
              </a:rPr>
              <a:t>Điều Phối Luân Phiên </a:t>
            </a:r>
            <a:endParaRPr lang="en-US" sz="6600" b="1" dirty="0">
              <a:solidFill>
                <a:srgbClr val="000000"/>
              </a:solidFill>
              <a:latin typeface="+mj-lt"/>
            </a:endParaRPr>
          </a:p>
        </p:txBody>
      </p:sp>
      <p:sp>
        <p:nvSpPr>
          <p:cNvPr id="7" name="Freeform 7"/>
          <p:cNvSpPr/>
          <p:nvPr/>
        </p:nvSpPr>
        <p:spPr>
          <a:xfrm>
            <a:off x="15316200" y="-512948"/>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226954" y="7887346"/>
            <a:ext cx="2353261" cy="2182115"/>
          </a:xfrm>
          <a:custGeom>
            <a:avLst/>
            <a:gdLst/>
            <a:ahLst/>
            <a:cxnLst/>
            <a:rect l="l" t="t" r="r" b="b"/>
            <a:pathLst>
              <a:path w="2353261" h="2182115">
                <a:moveTo>
                  <a:pt x="0" y="0"/>
                </a:moveTo>
                <a:lnTo>
                  <a:pt x="2353261" y="0"/>
                </a:lnTo>
                <a:lnTo>
                  <a:pt x="2353261" y="2182115"/>
                </a:lnTo>
                <a:lnTo>
                  <a:pt x="0" y="21821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 name="Freeform 3"/>
          <p:cNvSpPr/>
          <p:nvPr/>
        </p:nvSpPr>
        <p:spPr>
          <a:xfrm flipH="1">
            <a:off x="-1143000" y="57201"/>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9" name="TextBox 8"/>
          <p:cNvSpPr txBox="1"/>
          <p:nvPr/>
        </p:nvSpPr>
        <p:spPr>
          <a:xfrm>
            <a:off x="1064340" y="3285018"/>
            <a:ext cx="16083117" cy="4033348"/>
          </a:xfrm>
          <a:prstGeom prst="rect">
            <a:avLst/>
          </a:prstGeom>
          <a:noFill/>
        </p:spPr>
        <p:txBody>
          <a:bodyPr wrap="square" rtlCol="0">
            <a:spAutoFit/>
          </a:bodyPr>
          <a:lstStyle/>
          <a:p>
            <a:pPr marL="685800" indent="-685800" algn="just">
              <a:lnSpc>
                <a:spcPct val="150000"/>
              </a:lnSpc>
              <a:buFont typeface="Wingdings" panose="05000000000000000000" pitchFamily="2" charset="2"/>
              <a:buChar char="§"/>
            </a:pPr>
            <a:r>
              <a:rPr lang="en-US" sz="4400" dirty="0" err="1">
                <a:latin typeface="Times New Roman" panose="02020603050405020304" pitchFamily="18" charset="0"/>
                <a:cs typeface="Times New Roman" panose="02020603050405020304" pitchFamily="18" charset="0"/>
              </a:rPr>
              <a:t>Mỗi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tiến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trình</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sẽ</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nhận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được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một</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khoảng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thời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gian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sử</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dụng</a:t>
            </a:r>
            <a:r>
              <a:rPr lang="en-US" sz="4400" dirty="0">
                <a:latin typeface="Times New Roman" panose="02020603050405020304" pitchFamily="18" charset="0"/>
                <a:cs typeface="Times New Roman" panose="02020603050405020304" pitchFamily="18" charset="0"/>
              </a:rPr>
              <a:t> CPU </a:t>
            </a:r>
            <a:r>
              <a:rPr lang="en-US" sz="4400" dirty="0" err="1">
                <a:latin typeface="Times New Roman" panose="02020603050405020304" pitchFamily="18" charset="0"/>
                <a:cs typeface="Times New Roman" panose="02020603050405020304" pitchFamily="18" charset="0"/>
              </a:rPr>
              <a:t>gọi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là</a:t>
            </a:r>
            <a:r>
              <a:rPr lang="en-US" sz="4400" dirty="0">
                <a:latin typeface="Times New Roman" panose="02020603050405020304" pitchFamily="18" charset="0"/>
                <a:cs typeface="Times New Roman" panose="02020603050405020304" pitchFamily="18" charset="0"/>
              </a:rPr>
              <a:t> </a:t>
            </a:r>
            <a:r>
              <a:rPr lang="vi-VN" sz="4400" b="1" i="1" dirty="0">
                <a:latin typeface="Times New Roman" panose="02020603050405020304" pitchFamily="18" charset="0"/>
                <a:cs typeface="Times New Roman" panose="02020603050405020304" pitchFamily="18" charset="0"/>
              </a:rPr>
              <a:t>T</a:t>
            </a:r>
            <a:r>
              <a:rPr lang="en-US" sz="4400" b="1" i="1" dirty="0" err="1">
                <a:latin typeface="Times New Roman" panose="02020603050405020304" pitchFamily="18" charset="0"/>
                <a:cs typeface="Times New Roman" panose="02020603050405020304" pitchFamily="18" charset="0"/>
              </a:rPr>
              <a:t>ime</a:t>
            </a:r>
            <a:r>
              <a:rPr lang="en-US" sz="4400" b="1" i="1" dirty="0">
                <a:latin typeface="Times New Roman" panose="02020603050405020304" pitchFamily="18" charset="0"/>
                <a:cs typeface="Times New Roman" panose="02020603050405020304" pitchFamily="18" charset="0"/>
              </a:rPr>
              <a:t> </a:t>
            </a:r>
            <a:r>
              <a:rPr lang="vi-VN" sz="4400" b="1" i="1" dirty="0">
                <a:latin typeface="Times New Roman" panose="02020603050405020304" pitchFamily="18" charset="0"/>
                <a:cs typeface="Times New Roman" panose="02020603050405020304" pitchFamily="18" charset="0"/>
              </a:rPr>
              <a:t>Q</a:t>
            </a:r>
            <a:r>
              <a:rPr lang="en-US" sz="4400" b="1" i="1" dirty="0" err="1">
                <a:latin typeface="Times New Roman" panose="02020603050405020304" pitchFamily="18" charset="0"/>
                <a:cs typeface="Times New Roman" panose="02020603050405020304" pitchFamily="18" charset="0"/>
              </a:rPr>
              <a:t>uantum</a:t>
            </a:r>
            <a:r>
              <a:rPr lang="vi-VN" sz="4400" b="1" i="1" dirty="0">
                <a:latin typeface="Times New Roman" panose="02020603050405020304" pitchFamily="18" charset="0"/>
                <a:cs typeface="Times New Roman" panose="02020603050405020304" pitchFamily="18" charset="0"/>
              </a:rPr>
              <a:t> </a:t>
            </a:r>
            <a:r>
              <a:rPr lang="vi-VN" sz="4400" dirty="0">
                <a:latin typeface="Times New Roman" panose="02020603050405020304" pitchFamily="18" charset="0"/>
                <a:cs typeface="Times New Roman" panose="02020603050405020304" pitchFamily="18" charset="0"/>
              </a:rPr>
              <a:t>(thường là 10-100 mili giây)</a:t>
            </a:r>
            <a:endParaRPr lang="en-US" sz="4400" dirty="0">
              <a:latin typeface="Times New Roman" panose="02020603050405020304" pitchFamily="18" charset="0"/>
              <a:cs typeface="Times New Roman" panose="02020603050405020304" pitchFamily="18" charset="0"/>
            </a:endParaRPr>
          </a:p>
          <a:p>
            <a:pPr marL="685800" indent="-685800" algn="just">
              <a:lnSpc>
                <a:spcPct val="150000"/>
              </a:lnSpc>
              <a:buFont typeface="Wingdings" panose="05000000000000000000" pitchFamily="2" charset="2"/>
              <a:buChar char="§"/>
            </a:pPr>
            <a:r>
              <a:rPr lang="en-US" sz="4400" dirty="0">
                <a:latin typeface="Times New Roman" panose="02020603050405020304" pitchFamily="18" charset="0"/>
                <a:cs typeface="Times New Roman" panose="02020603050405020304" pitchFamily="18" charset="0"/>
              </a:rPr>
              <a:t>Sau </a:t>
            </a:r>
            <a:r>
              <a:rPr lang="en-US" sz="4400" dirty="0" err="1">
                <a:latin typeface="Times New Roman" panose="02020603050405020304" pitchFamily="18" charset="0"/>
                <a:cs typeface="Times New Roman" panose="02020603050405020304" pitchFamily="18" charset="0"/>
              </a:rPr>
              <a:t>khi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khoảng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thời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gian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này</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kết</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thúc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tiến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trình</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sẽ</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bị</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cưỡng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chế</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chuyển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vào</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hàng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đợi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không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cho</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dùng</a:t>
            </a:r>
            <a:r>
              <a:rPr lang="en-US" sz="4400" dirty="0">
                <a:latin typeface="Times New Roman" panose="02020603050405020304" pitchFamily="18" charset="0"/>
                <a:cs typeface="Times New Roman" panose="02020603050405020304" pitchFamily="18" charset="0"/>
              </a:rPr>
              <a:t> CPU </a:t>
            </a:r>
            <a:r>
              <a:rPr lang="en-US" sz="4400" dirty="0" err="1">
                <a:latin typeface="Times New Roman" panose="02020603050405020304" pitchFamily="18" charset="0"/>
                <a:cs typeface="Times New Roman" panose="02020603050405020304" pitchFamily="18" charset="0"/>
              </a:rPr>
              <a:t>nữa</a:t>
            </a:r>
            <a:r>
              <a:rPr lang="en-US" sz="4400" dirty="0">
                <a:latin typeface="Times New Roman" panose="02020603050405020304" pitchFamily="18" charset="0"/>
                <a:cs typeface="Times New Roman" panose="02020603050405020304" pitchFamily="18" charset="0"/>
              </a:rPr>
              <a:t>)</a:t>
            </a:r>
          </a:p>
        </p:txBody>
      </p:sp>
      <p:sp>
        <p:nvSpPr>
          <p:cNvPr id="5" name="TextBox 6"/>
          <p:cNvSpPr txBox="1"/>
          <p:nvPr/>
        </p:nvSpPr>
        <p:spPr>
          <a:xfrm>
            <a:off x="3935675" y="1975350"/>
            <a:ext cx="9838576" cy="1015663"/>
          </a:xfrm>
          <a:prstGeom prst="rect">
            <a:avLst/>
          </a:prstGeom>
        </p:spPr>
        <p:txBody>
          <a:bodyPr lIns="0" tIns="0" rIns="0" bIns="0" rtlCol="0" anchor="t">
            <a:spAutoFit/>
          </a:bodyPr>
          <a:lstStyle/>
          <a:p>
            <a:pPr algn="ctr"/>
            <a:r>
              <a:rPr lang="vi-VN" sz="6600" b="1" dirty="0">
                <a:solidFill>
                  <a:srgbClr val="000000"/>
                </a:solidFill>
                <a:latin typeface="+mj-lt"/>
              </a:rPr>
              <a:t>Round Robin </a:t>
            </a:r>
            <a:endParaRPr lang="en-US" sz="6600" b="1" dirty="0">
              <a:solidFill>
                <a:srgbClr val="000000"/>
              </a:solidFill>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wipe(left)">
                                      <p:cBhvr>
                                        <p:cTn id="14"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4" name="Freeform 4"/>
          <p:cNvSpPr/>
          <p:nvPr/>
        </p:nvSpPr>
        <p:spPr>
          <a:xfrm rot="-5400000">
            <a:off x="4757886" y="-3205014"/>
            <a:ext cx="8696028" cy="16535400"/>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txBody>
          <a:bodyPr/>
          <a:lstStyle/>
          <a:p>
            <a:endParaRPr lang="en-US" dirty="0"/>
          </a:p>
        </p:txBody>
      </p:sp>
      <p:sp>
        <p:nvSpPr>
          <p:cNvPr id="6" name="TextBox 6"/>
          <p:cNvSpPr txBox="1"/>
          <p:nvPr/>
        </p:nvSpPr>
        <p:spPr>
          <a:xfrm>
            <a:off x="3955553" y="965984"/>
            <a:ext cx="9838576" cy="2031325"/>
          </a:xfrm>
          <a:prstGeom prst="rect">
            <a:avLst/>
          </a:prstGeom>
        </p:spPr>
        <p:txBody>
          <a:bodyPr lIns="0" tIns="0" rIns="0" bIns="0" rtlCol="0" anchor="t">
            <a:spAutoFit/>
          </a:bodyPr>
          <a:lstStyle/>
          <a:p>
            <a:pPr algn="ctr"/>
            <a:r>
              <a:rPr lang="vi-VN" sz="6600" b="1" dirty="0">
                <a:solidFill>
                  <a:srgbClr val="000000"/>
                </a:solidFill>
                <a:latin typeface="+mj-lt"/>
              </a:rPr>
              <a:t>Điều Phối Luân Phiên</a:t>
            </a:r>
          </a:p>
          <a:p>
            <a:pPr algn="ctr"/>
            <a:r>
              <a:rPr lang="vi-VN" sz="6600" b="1" dirty="0">
                <a:solidFill>
                  <a:srgbClr val="000000"/>
                </a:solidFill>
                <a:latin typeface="+mj-lt"/>
              </a:rPr>
              <a:t>Round Robin </a:t>
            </a:r>
            <a:endParaRPr lang="en-US" sz="6600" b="1" dirty="0">
              <a:solidFill>
                <a:srgbClr val="000000"/>
              </a:solidFill>
              <a:latin typeface="+mj-lt"/>
            </a:endParaRPr>
          </a:p>
        </p:txBody>
      </p:sp>
      <p:sp>
        <p:nvSpPr>
          <p:cNvPr id="7" name="Freeform 7"/>
          <p:cNvSpPr/>
          <p:nvPr/>
        </p:nvSpPr>
        <p:spPr>
          <a:xfrm>
            <a:off x="15316200" y="-512948"/>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226954" y="7887346"/>
            <a:ext cx="2353261" cy="2182115"/>
          </a:xfrm>
          <a:custGeom>
            <a:avLst/>
            <a:gdLst/>
            <a:ahLst/>
            <a:cxnLst/>
            <a:rect l="l" t="t" r="r" b="b"/>
            <a:pathLst>
              <a:path w="2353261" h="2182115">
                <a:moveTo>
                  <a:pt x="0" y="0"/>
                </a:moveTo>
                <a:lnTo>
                  <a:pt x="2353261" y="0"/>
                </a:lnTo>
                <a:lnTo>
                  <a:pt x="2353261" y="2182115"/>
                </a:lnTo>
                <a:lnTo>
                  <a:pt x="0" y="21821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 name="Freeform 3"/>
          <p:cNvSpPr/>
          <p:nvPr/>
        </p:nvSpPr>
        <p:spPr>
          <a:xfrm flipH="1">
            <a:off x="-1143000" y="57201"/>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5" name="TextBox 4"/>
          <p:cNvSpPr txBox="1"/>
          <p:nvPr/>
        </p:nvSpPr>
        <p:spPr>
          <a:xfrm>
            <a:off x="1054530" y="3031716"/>
            <a:ext cx="16083117" cy="5521704"/>
          </a:xfrm>
          <a:prstGeom prst="rect">
            <a:avLst/>
          </a:prstGeom>
          <a:noFill/>
        </p:spPr>
        <p:txBody>
          <a:bodyPr wrap="square" rtlCol="0">
            <a:spAutoFit/>
          </a:bodyPr>
          <a:lstStyle/>
          <a:p>
            <a:pPr marL="685800" indent="-685800" algn="just">
              <a:lnSpc>
                <a:spcPct val="150000"/>
              </a:lnSpc>
              <a:buFont typeface="Wingdings" panose="05000000000000000000" pitchFamily="2" charset="2"/>
              <a:buChar char="§"/>
            </a:pPr>
            <a:r>
              <a:rPr lang="vi-VN" sz="4000" dirty="0">
                <a:latin typeface="Times New Roman" panose="02020603050405020304" pitchFamily="18" charset="0"/>
                <a:cs typeface="Times New Roman" panose="02020603050405020304" pitchFamily="18" charset="0"/>
              </a:rPr>
              <a:t>Căn cứ vào danh sách Ready List đã có, CPU sẽ lấy tiếp tiến trình kệ cận để đưa vào xử lí, với mức quantum là như nhau cho tất cả các tiến trình</a:t>
            </a:r>
          </a:p>
          <a:p>
            <a:pPr marL="685800" indent="-685800" algn="just">
              <a:lnSpc>
                <a:spcPct val="150000"/>
              </a:lnSpc>
              <a:buFont typeface="Wingdings" panose="05000000000000000000" pitchFamily="2" charset="2"/>
              <a:buChar char="§"/>
            </a:pPr>
            <a:r>
              <a:rPr lang="en-US" sz="4000" dirty="0" err="1">
                <a:latin typeface="Times New Roman" panose="02020603050405020304" pitchFamily="18" charset="0"/>
                <a:cs typeface="Times New Roman" panose="02020603050405020304" pitchFamily="18" charset="0"/>
              </a:rPr>
              <a:t>Giả</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sử</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có</a:t>
            </a:r>
            <a:r>
              <a:rPr lang="en-US" sz="4000" dirty="0">
                <a:latin typeface="Times New Roman" panose="02020603050405020304" pitchFamily="18" charset="0"/>
                <a:cs typeface="Times New Roman" panose="02020603050405020304" pitchFamily="18" charset="0"/>
              </a:rPr>
              <a:t> </a:t>
            </a:r>
            <a:r>
              <a:rPr lang="en-US" sz="4000" b="1" i="1" dirty="0">
                <a:latin typeface="Times New Roman" panose="02020603050405020304" pitchFamily="18" charset="0"/>
                <a:cs typeface="Times New Roman" panose="02020603050405020304" pitchFamily="18" charset="0"/>
              </a:rPr>
              <a:t>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tiến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trình</a:t>
            </a:r>
            <a:r>
              <a:rPr lang="en-US" sz="4000" b="1"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trong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hàng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đợi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và</a:t>
            </a:r>
            <a:r>
              <a:rPr lang="en-US" sz="4000"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quantum </a:t>
            </a:r>
            <a:r>
              <a:rPr lang="en-US" sz="4000" b="1" dirty="0" err="1">
                <a:latin typeface="Times New Roman" panose="02020603050405020304" pitchFamily="18" charset="0"/>
                <a:cs typeface="Times New Roman" panose="02020603050405020304" pitchFamily="18" charset="0"/>
              </a:rPr>
              <a:t>là</a:t>
            </a:r>
            <a:r>
              <a:rPr lang="en-US" sz="4000" b="1" dirty="0">
                <a:latin typeface="Times New Roman" panose="02020603050405020304" pitchFamily="18" charset="0"/>
                <a:cs typeface="Times New Roman" panose="02020603050405020304" pitchFamily="18" charset="0"/>
              </a:rPr>
              <a:t> </a:t>
            </a:r>
            <a:r>
              <a:rPr lang="en-US" sz="4000" b="1" i="1" dirty="0">
                <a:latin typeface="Times New Roman" panose="02020603050405020304" pitchFamily="18" charset="0"/>
                <a:cs typeface="Times New Roman" panose="02020603050405020304" pitchFamily="18" charset="0"/>
              </a:rPr>
              <a:t>q</a:t>
            </a:r>
            <a:r>
              <a:rPr lang="en-US" sz="4000" b="1" dirty="0">
                <a:latin typeface="Times New Roman" panose="02020603050405020304" pitchFamily="18" charset="0"/>
                <a:cs typeface="Times New Roman" panose="02020603050405020304" pitchFamily="18" charset="0"/>
              </a:rPr>
              <a:t> </a:t>
            </a:r>
          </a:p>
          <a:p>
            <a:pPr marL="1828800" lvl="1" indent="-914400" algn="just">
              <a:lnSpc>
                <a:spcPct val="150000"/>
              </a:lnSpc>
              <a:buFont typeface="Arial" panose="020B0604020202020204" pitchFamily="34" charset="0"/>
              <a:buChar char="•"/>
            </a:pPr>
            <a:r>
              <a:rPr lang="en-US" sz="4000" dirty="0" err="1">
                <a:latin typeface="Times New Roman" panose="02020603050405020304" pitchFamily="18" charset="0"/>
                <a:cs typeface="Times New Roman" panose="02020603050405020304" pitchFamily="18" charset="0"/>
              </a:rPr>
              <a:t>Mỗi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lần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chạy</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tiến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trình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sẽ</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có</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tối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đa</a:t>
            </a:r>
            <a:r>
              <a:rPr lang="en-US" sz="4000" dirty="0">
                <a:latin typeface="Times New Roman" panose="02020603050405020304" pitchFamily="18" charset="0"/>
                <a:cs typeface="Times New Roman" panose="02020603050405020304" pitchFamily="18" charset="0"/>
              </a:rPr>
              <a:t> </a:t>
            </a:r>
            <a:r>
              <a:rPr lang="en-US" sz="4000" b="1" i="1" dirty="0">
                <a:latin typeface="Times New Roman" panose="02020603050405020304" pitchFamily="18" charset="0"/>
                <a:cs typeface="Times New Roman" panose="02020603050405020304" pitchFamily="18" charset="0"/>
              </a:rPr>
              <a:t>q</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đơn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vị</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thời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gian</a:t>
            </a:r>
            <a:endParaRPr lang="en-US" sz="4000" dirty="0">
              <a:latin typeface="Times New Roman" panose="02020603050405020304" pitchFamily="18" charset="0"/>
              <a:cs typeface="Times New Roman" panose="02020603050405020304" pitchFamily="18" charset="0"/>
            </a:endParaRPr>
          </a:p>
          <a:p>
            <a:pPr marL="1828800" lvl="1" indent="-914400" algn="just">
              <a:lnSpc>
                <a:spcPct val="150000"/>
              </a:lnSpc>
              <a:buFont typeface="Arial" panose="020B0604020202020204" pitchFamily="34" charset="0"/>
              <a:buChar char="•"/>
            </a:pPr>
            <a:r>
              <a:rPr lang="en-US" sz="4000" dirty="0" err="1">
                <a:latin typeface="Times New Roman" panose="02020603050405020304" pitchFamily="18" charset="0"/>
                <a:cs typeface="Times New Roman" panose="02020603050405020304" pitchFamily="18" charset="0"/>
              </a:rPr>
              <a:t>Không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có</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tiến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trình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nào</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phải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đợi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quá</a:t>
            </a:r>
            <a:r>
              <a:rPr lang="en-US" sz="4000" dirty="0">
                <a:latin typeface="Times New Roman" panose="02020603050405020304" pitchFamily="18" charset="0"/>
                <a:cs typeface="Times New Roman" panose="02020603050405020304" pitchFamily="18" charset="0"/>
              </a:rPr>
              <a:t> </a:t>
            </a:r>
            <a:r>
              <a:rPr lang="en-US" sz="4000" b="1" i="1" dirty="0">
                <a:latin typeface="Times New Roman" panose="02020603050405020304" pitchFamily="18" charset="0"/>
                <a:cs typeface="Times New Roman" panose="02020603050405020304" pitchFamily="18" charset="0"/>
              </a:rPr>
              <a:t>(n-1)q </a:t>
            </a:r>
            <a:r>
              <a:rPr lang="en-US" sz="4000" dirty="0" err="1">
                <a:latin typeface="Times New Roman" panose="02020603050405020304" pitchFamily="18" charset="0"/>
                <a:cs typeface="Times New Roman" panose="02020603050405020304" pitchFamily="18" charset="0"/>
              </a:rPr>
              <a:t>đơn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vị</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thời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gian</a:t>
            </a:r>
            <a:endParaRPr lang="en-US" sz="4000" dirty="0">
              <a:latin typeface="Times New Roman" panose="02020603050405020304" pitchFamily="18" charset="0"/>
              <a:cs typeface="Times New Roman" panose="02020603050405020304" pitchFamily="18" charset="0"/>
            </a:endParaRPr>
          </a:p>
          <a:p>
            <a:pPr marL="685800" indent="-685800" algn="just">
              <a:lnSpc>
                <a:spcPct val="150000"/>
              </a:lnSpc>
              <a:buFont typeface="Wingdings" panose="05000000000000000000" pitchFamily="2" charset="2"/>
              <a:buChar char="§"/>
            </a:pPr>
            <a:endParaRPr lang="en-US" sz="4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up)">
                                      <p:cBhvr>
                                        <p:cTn id="7" dur="500"/>
                                        <p:tgtEl>
                                          <p:spTgt spid="5">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wipe(up)">
                                      <p:cBhvr>
                                        <p:cTn id="10" dur="500"/>
                                        <p:tgtEl>
                                          <p:spTgt spid="5">
                                            <p:txEl>
                                              <p:pRg st="2" end="2"/>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wipe(up)">
                                      <p:cBhvr>
                                        <p:cTn id="13"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772228" y="-614565"/>
            <a:ext cx="3086567" cy="2773926"/>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4629133" y="664489"/>
            <a:ext cx="4130225" cy="728422"/>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7" name="Picture 6"/>
          <p:cNvPicPr>
            <a:picLocks noChangeAspect="1"/>
          </p:cNvPicPr>
          <p:nvPr/>
        </p:nvPicPr>
        <p:blipFill>
          <a:blip r:embed="rId7"/>
          <a:stretch>
            <a:fillRect/>
          </a:stretch>
        </p:blipFill>
        <p:spPr>
          <a:xfrm>
            <a:off x="3962400" y="3543300"/>
            <a:ext cx="10363200" cy="376167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436895" y="7336848"/>
            <a:ext cx="913285" cy="1152244"/>
          </a:xfrm>
          <a:prstGeom prst="rect">
            <a:avLst/>
          </a:prstGeom>
        </p:spPr>
      </p:pic>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dirty="0"/>
          </a:p>
        </p:txBody>
      </p:sp>
      <p:sp>
        <p:nvSpPr>
          <p:cNvPr id="11" name="Freeform 4"/>
          <p:cNvSpPr/>
          <p:nvPr/>
        </p:nvSpPr>
        <p:spPr>
          <a:xfrm rot="16200000">
            <a:off x="4795986" y="-3124200"/>
            <a:ext cx="8696028" cy="16535400"/>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4"/>
            <a:stretch>
              <a:fillRect r="-45997"/>
            </a:stretch>
          </a:blipFill>
        </p:spPr>
        <p:txBody>
          <a:bodyPr/>
          <a:lstStyle/>
          <a:p>
            <a:endParaRPr lang="en-US" dirty="0"/>
          </a:p>
        </p:txBody>
      </p:sp>
      <p:sp>
        <p:nvSpPr>
          <p:cNvPr id="9" name="Freeform 9"/>
          <p:cNvSpPr/>
          <p:nvPr/>
        </p:nvSpPr>
        <p:spPr>
          <a:xfrm rot="763488">
            <a:off x="332221" y="8506928"/>
            <a:ext cx="1627739" cy="1550791"/>
          </a:xfrm>
          <a:custGeom>
            <a:avLst/>
            <a:gdLst/>
            <a:ahLst/>
            <a:cxnLst/>
            <a:rect l="l" t="t" r="r" b="b"/>
            <a:pathLst>
              <a:path w="1627739" h="1550791">
                <a:moveTo>
                  <a:pt x="0" y="0"/>
                </a:moveTo>
                <a:lnTo>
                  <a:pt x="1627739" y="0"/>
                </a:lnTo>
                <a:lnTo>
                  <a:pt x="1627739" y="1550791"/>
                </a:lnTo>
                <a:lnTo>
                  <a:pt x="0" y="15507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7" name="Freeform 7"/>
          <p:cNvSpPr/>
          <p:nvPr/>
        </p:nvSpPr>
        <p:spPr>
          <a:xfrm rot="1353809">
            <a:off x="15812891" y="672414"/>
            <a:ext cx="1665386" cy="1729602"/>
          </a:xfrm>
          <a:custGeom>
            <a:avLst/>
            <a:gdLst/>
            <a:ahLst/>
            <a:cxnLst/>
            <a:rect l="l" t="t" r="r" b="b"/>
            <a:pathLst>
              <a:path w="1665386" h="1729602">
                <a:moveTo>
                  <a:pt x="0" y="0"/>
                </a:moveTo>
                <a:lnTo>
                  <a:pt x="1665386" y="0"/>
                </a:lnTo>
                <a:lnTo>
                  <a:pt x="1665386" y="1729602"/>
                </a:lnTo>
                <a:lnTo>
                  <a:pt x="0" y="17296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787847" flipH="1">
            <a:off x="491134" y="185559"/>
            <a:ext cx="1902177" cy="1859369"/>
          </a:xfrm>
          <a:custGeom>
            <a:avLst/>
            <a:gdLst/>
            <a:ahLst/>
            <a:cxnLst/>
            <a:rect l="l" t="t" r="r" b="b"/>
            <a:pathLst>
              <a:path w="1902177" h="1859369">
                <a:moveTo>
                  <a:pt x="0" y="0"/>
                </a:moveTo>
                <a:lnTo>
                  <a:pt x="1902176" y="0"/>
                </a:lnTo>
                <a:lnTo>
                  <a:pt x="1902176" y="1859369"/>
                </a:lnTo>
                <a:lnTo>
                  <a:pt x="0" y="18593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16" name="TextBox 6"/>
          <p:cNvSpPr txBox="1"/>
          <p:nvPr/>
        </p:nvSpPr>
        <p:spPr>
          <a:xfrm>
            <a:off x="3942886" y="913237"/>
            <a:ext cx="9838576" cy="2031325"/>
          </a:xfrm>
          <a:prstGeom prst="rect">
            <a:avLst/>
          </a:prstGeom>
        </p:spPr>
        <p:txBody>
          <a:bodyPr lIns="0" tIns="0" rIns="0" bIns="0" rtlCol="0" anchor="t">
            <a:spAutoFit/>
          </a:bodyPr>
          <a:lstStyle/>
          <a:p>
            <a:pPr algn="ctr"/>
            <a:r>
              <a:rPr lang="vi-VN" sz="6600" b="1" dirty="0">
                <a:solidFill>
                  <a:srgbClr val="000000"/>
                </a:solidFill>
                <a:latin typeface="+mj-lt"/>
              </a:rPr>
              <a:t>Điều Phối Luân Phiên</a:t>
            </a:r>
          </a:p>
          <a:p>
            <a:pPr algn="ctr"/>
            <a:r>
              <a:rPr lang="vi-VN" sz="6600" b="1" dirty="0">
                <a:solidFill>
                  <a:srgbClr val="000000"/>
                </a:solidFill>
                <a:latin typeface="+mj-lt"/>
              </a:rPr>
              <a:t>Round Robin </a:t>
            </a:r>
            <a:endParaRPr lang="en-US" sz="6600" b="1" dirty="0">
              <a:solidFill>
                <a:srgbClr val="000000"/>
              </a:solidFill>
              <a:latin typeface="+mj-lt"/>
            </a:endParaRPr>
          </a:p>
        </p:txBody>
      </p:sp>
      <p:sp>
        <p:nvSpPr>
          <p:cNvPr id="19" name="TextBox 18"/>
          <p:cNvSpPr txBox="1"/>
          <p:nvPr/>
        </p:nvSpPr>
        <p:spPr>
          <a:xfrm>
            <a:off x="1092295" y="2872298"/>
            <a:ext cx="16319405" cy="1481175"/>
          </a:xfrm>
          <a:prstGeom prst="rect">
            <a:avLst/>
          </a:prstGeom>
          <a:noFill/>
        </p:spPr>
        <p:txBody>
          <a:bodyPr wrap="square" rtlCol="0">
            <a:spAutoFit/>
          </a:bodyPr>
          <a:lstStyle/>
          <a:p>
            <a:pPr>
              <a:lnSpc>
                <a:spcPct val="150000"/>
              </a:lnSpc>
            </a:pPr>
            <a:r>
              <a:rPr lang="vi-VN" sz="3200" dirty="0">
                <a:latin typeface="+mj-lt"/>
              </a:rPr>
              <a:t>Khi một tiến trình nhận CPU và thực thi sẽ xảy ra </a:t>
            </a:r>
            <a:r>
              <a:rPr lang="vi-VN" sz="3200" b="1" dirty="0">
                <a:latin typeface="+mj-lt"/>
              </a:rPr>
              <a:t>2</a:t>
            </a:r>
            <a:r>
              <a:rPr lang="vi-VN" sz="3200" dirty="0">
                <a:latin typeface="+mj-lt"/>
              </a:rPr>
              <a:t> trường hợp sau:</a:t>
            </a:r>
          </a:p>
          <a:p>
            <a:pPr marL="571500" indent="-571500">
              <a:lnSpc>
                <a:spcPct val="150000"/>
              </a:lnSpc>
              <a:buFont typeface="Times New Roman" panose="02020603050405020304" pitchFamily="18" charset="0"/>
              <a:buChar char="‣"/>
            </a:pPr>
            <a:r>
              <a:rPr lang="vi-VN" sz="3200" i="1" dirty="0">
                <a:latin typeface="+mj-lt"/>
              </a:rPr>
              <a:t>Thời gian xử lí &lt; Quantum</a:t>
            </a:r>
            <a:r>
              <a:rPr lang="vi-VN" sz="3200" dirty="0">
                <a:latin typeface="+mj-lt"/>
              </a:rPr>
              <a:t>: tiến trình thực thi xong tiến trình sẽ giao trả lại CPU cho hệ thống.</a:t>
            </a:r>
          </a:p>
        </p:txBody>
      </p:sp>
      <p:pic>
        <p:nvPicPr>
          <p:cNvPr id="4" name="Picture 3"/>
          <p:cNvPicPr>
            <a:picLocks noChangeAspect="1"/>
          </p:cNvPicPr>
          <p:nvPr/>
        </p:nvPicPr>
        <p:blipFill>
          <a:blip r:embed="rId11"/>
          <a:stretch>
            <a:fillRect/>
          </a:stretch>
        </p:blipFill>
        <p:spPr>
          <a:xfrm>
            <a:off x="8099313" y="6569464"/>
            <a:ext cx="9681781" cy="32050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p:cNvPicPr>
            <a:picLocks noChangeAspect="1"/>
          </p:cNvPicPr>
          <p:nvPr/>
        </p:nvPicPr>
        <p:blipFill>
          <a:blip r:embed="rId12"/>
          <a:stretch>
            <a:fillRect/>
          </a:stretch>
        </p:blipFill>
        <p:spPr>
          <a:xfrm>
            <a:off x="11395220" y="7449389"/>
            <a:ext cx="852561" cy="1039703"/>
          </a:xfrm>
          <a:prstGeom prst="rect">
            <a:avLst/>
          </a:prstGeom>
        </p:spPr>
      </p:pic>
      <p:pic>
        <p:nvPicPr>
          <p:cNvPr id="6" name="Picture 5"/>
          <p:cNvPicPr>
            <a:picLocks noChangeAspect="1"/>
          </p:cNvPicPr>
          <p:nvPr/>
        </p:nvPicPr>
        <p:blipFill>
          <a:blip r:embed="rId13"/>
          <a:stretch>
            <a:fillRect/>
          </a:stretch>
        </p:blipFill>
        <p:spPr>
          <a:xfrm>
            <a:off x="9572244" y="7442714"/>
            <a:ext cx="807160" cy="1032464"/>
          </a:xfrm>
          <a:prstGeom prst="rect">
            <a:avLst/>
          </a:prstGeom>
        </p:spPr>
      </p:pic>
      <p:pic>
        <p:nvPicPr>
          <p:cNvPr id="10" name="Picture 9"/>
          <p:cNvPicPr>
            <a:picLocks noChangeAspect="1"/>
          </p:cNvPicPr>
          <p:nvPr/>
        </p:nvPicPr>
        <p:blipFill>
          <a:blip r:embed="rId14"/>
          <a:stretch>
            <a:fillRect/>
          </a:stretch>
        </p:blipFill>
        <p:spPr>
          <a:xfrm>
            <a:off x="10416057" y="7456628"/>
            <a:ext cx="913286" cy="103246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Effect transition="in" filter="wipe(left)">
                                      <p:cBhvr>
                                        <p:cTn id="7" dur="500"/>
                                        <p:tgtEl>
                                          <p:spTgt spid="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11" name="Freeform 4"/>
          <p:cNvSpPr/>
          <p:nvPr/>
        </p:nvSpPr>
        <p:spPr>
          <a:xfrm rot="16200000">
            <a:off x="4795986" y="-3124200"/>
            <a:ext cx="8696028" cy="16535400"/>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txBody>
          <a:bodyPr/>
          <a:lstStyle/>
          <a:p>
            <a:endParaRPr lang="en-US" dirty="0"/>
          </a:p>
        </p:txBody>
      </p:sp>
      <p:pic>
        <p:nvPicPr>
          <p:cNvPr id="22" name="Picture 21"/>
          <p:cNvPicPr>
            <a:picLocks noChangeAspect="1"/>
          </p:cNvPicPr>
          <p:nvPr/>
        </p:nvPicPr>
        <p:blipFill>
          <a:blip r:embed="rId4"/>
          <a:stretch>
            <a:fillRect/>
          </a:stretch>
        </p:blipFill>
        <p:spPr>
          <a:xfrm>
            <a:off x="7252230" y="6481026"/>
            <a:ext cx="10607959" cy="3450635"/>
          </a:xfrm>
          <a:prstGeom prst="rect">
            <a:avLst/>
          </a:prstGeom>
        </p:spPr>
      </p:pic>
      <p:sp>
        <p:nvSpPr>
          <p:cNvPr id="9" name="Freeform 9"/>
          <p:cNvSpPr/>
          <p:nvPr/>
        </p:nvSpPr>
        <p:spPr>
          <a:xfrm rot="763488">
            <a:off x="332221" y="8506928"/>
            <a:ext cx="1627739" cy="1550791"/>
          </a:xfrm>
          <a:custGeom>
            <a:avLst/>
            <a:gdLst/>
            <a:ahLst/>
            <a:cxnLst/>
            <a:rect l="l" t="t" r="r" b="b"/>
            <a:pathLst>
              <a:path w="1627739" h="1550791">
                <a:moveTo>
                  <a:pt x="0" y="0"/>
                </a:moveTo>
                <a:lnTo>
                  <a:pt x="1627739" y="0"/>
                </a:lnTo>
                <a:lnTo>
                  <a:pt x="1627739" y="1550791"/>
                </a:lnTo>
                <a:lnTo>
                  <a:pt x="0" y="15507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7" name="Freeform 7"/>
          <p:cNvSpPr/>
          <p:nvPr/>
        </p:nvSpPr>
        <p:spPr>
          <a:xfrm rot="1353809">
            <a:off x="15812891" y="672414"/>
            <a:ext cx="1665386" cy="1729602"/>
          </a:xfrm>
          <a:custGeom>
            <a:avLst/>
            <a:gdLst/>
            <a:ahLst/>
            <a:cxnLst/>
            <a:rect l="l" t="t" r="r" b="b"/>
            <a:pathLst>
              <a:path w="1665386" h="1729602">
                <a:moveTo>
                  <a:pt x="0" y="0"/>
                </a:moveTo>
                <a:lnTo>
                  <a:pt x="1665386" y="0"/>
                </a:lnTo>
                <a:lnTo>
                  <a:pt x="1665386" y="1729602"/>
                </a:lnTo>
                <a:lnTo>
                  <a:pt x="0" y="17296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787847" flipH="1">
            <a:off x="491134" y="185559"/>
            <a:ext cx="1902177" cy="1859369"/>
          </a:xfrm>
          <a:custGeom>
            <a:avLst/>
            <a:gdLst/>
            <a:ahLst/>
            <a:cxnLst/>
            <a:rect l="l" t="t" r="r" b="b"/>
            <a:pathLst>
              <a:path w="1902177" h="1859369">
                <a:moveTo>
                  <a:pt x="0" y="0"/>
                </a:moveTo>
                <a:lnTo>
                  <a:pt x="1902176" y="0"/>
                </a:lnTo>
                <a:lnTo>
                  <a:pt x="1902176" y="1859369"/>
                </a:lnTo>
                <a:lnTo>
                  <a:pt x="0" y="18593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16" name="TextBox 6"/>
          <p:cNvSpPr txBox="1"/>
          <p:nvPr/>
        </p:nvSpPr>
        <p:spPr>
          <a:xfrm>
            <a:off x="3942886" y="913237"/>
            <a:ext cx="9838576" cy="2031325"/>
          </a:xfrm>
          <a:prstGeom prst="rect">
            <a:avLst/>
          </a:prstGeom>
        </p:spPr>
        <p:txBody>
          <a:bodyPr lIns="0" tIns="0" rIns="0" bIns="0" rtlCol="0" anchor="t">
            <a:spAutoFit/>
          </a:bodyPr>
          <a:lstStyle/>
          <a:p>
            <a:pPr algn="ctr"/>
            <a:r>
              <a:rPr lang="vi-VN" sz="6600" b="1" dirty="0">
                <a:solidFill>
                  <a:srgbClr val="000000"/>
                </a:solidFill>
                <a:latin typeface="+mj-lt"/>
              </a:rPr>
              <a:t>Điều Phối Luân Phiên</a:t>
            </a:r>
          </a:p>
          <a:p>
            <a:pPr algn="ctr"/>
            <a:r>
              <a:rPr lang="vi-VN" sz="6600" b="1" dirty="0">
                <a:solidFill>
                  <a:srgbClr val="000000"/>
                </a:solidFill>
                <a:latin typeface="+mj-lt"/>
              </a:rPr>
              <a:t>Round Robin </a:t>
            </a:r>
            <a:endParaRPr lang="en-US" sz="6600" b="1" dirty="0">
              <a:solidFill>
                <a:srgbClr val="000000"/>
              </a:solidFill>
              <a:latin typeface="+mj-lt"/>
            </a:endParaRPr>
          </a:p>
        </p:txBody>
      </p:sp>
      <p:pic>
        <p:nvPicPr>
          <p:cNvPr id="13" name="Picture 12"/>
          <p:cNvPicPr>
            <a:picLocks noChangeAspect="1"/>
          </p:cNvPicPr>
          <p:nvPr/>
        </p:nvPicPr>
        <p:blipFill>
          <a:blip r:embed="rId11"/>
          <a:stretch>
            <a:fillRect/>
          </a:stretch>
        </p:blipFill>
        <p:spPr>
          <a:xfrm>
            <a:off x="14173200" y="7435475"/>
            <a:ext cx="828748" cy="1039703"/>
          </a:xfrm>
          <a:prstGeom prst="rect">
            <a:avLst/>
          </a:prstGeom>
        </p:spPr>
      </p:pic>
      <p:pic>
        <p:nvPicPr>
          <p:cNvPr id="18" name="Picture 17"/>
          <p:cNvPicPr>
            <a:picLocks noChangeAspect="1"/>
          </p:cNvPicPr>
          <p:nvPr/>
        </p:nvPicPr>
        <p:blipFill>
          <a:blip r:embed="rId12"/>
          <a:stretch>
            <a:fillRect/>
          </a:stretch>
        </p:blipFill>
        <p:spPr>
          <a:xfrm>
            <a:off x="10528027" y="7452842"/>
            <a:ext cx="807160" cy="1032464"/>
          </a:xfrm>
          <a:prstGeom prst="rect">
            <a:avLst/>
          </a:prstGeom>
        </p:spPr>
      </p:pic>
      <p:pic>
        <p:nvPicPr>
          <p:cNvPr id="21" name="Picture 20"/>
          <p:cNvPicPr>
            <a:picLocks noChangeAspect="1"/>
          </p:cNvPicPr>
          <p:nvPr/>
        </p:nvPicPr>
        <p:blipFill>
          <a:blip r:embed="rId13"/>
          <a:stretch>
            <a:fillRect/>
          </a:stretch>
        </p:blipFill>
        <p:spPr>
          <a:xfrm>
            <a:off x="9571196" y="7427419"/>
            <a:ext cx="887692" cy="1149232"/>
          </a:xfrm>
          <a:prstGeom prst="rect">
            <a:avLst/>
          </a:prstGeom>
        </p:spPr>
      </p:pic>
      <p:pic>
        <p:nvPicPr>
          <p:cNvPr id="24" name="Picture 23"/>
          <p:cNvPicPr>
            <a:picLocks noChangeAspect="1"/>
          </p:cNvPicPr>
          <p:nvPr/>
        </p:nvPicPr>
        <p:blipFill>
          <a:blip r:embed="rId14"/>
          <a:stretch>
            <a:fillRect/>
          </a:stretch>
        </p:blipFill>
        <p:spPr>
          <a:xfrm>
            <a:off x="11416079" y="7475992"/>
            <a:ext cx="913286" cy="1032464"/>
          </a:xfrm>
          <a:prstGeom prst="rect">
            <a:avLst/>
          </a:prstGeom>
        </p:spPr>
      </p:pic>
      <p:sp>
        <p:nvSpPr>
          <p:cNvPr id="4" name="TextBox 3"/>
          <p:cNvSpPr txBox="1"/>
          <p:nvPr/>
        </p:nvSpPr>
        <p:spPr>
          <a:xfrm>
            <a:off x="1072781" y="4346309"/>
            <a:ext cx="16319405" cy="2219838"/>
          </a:xfrm>
          <a:prstGeom prst="rect">
            <a:avLst/>
          </a:prstGeom>
          <a:noFill/>
        </p:spPr>
        <p:txBody>
          <a:bodyPr wrap="square" rtlCol="0">
            <a:spAutoFit/>
          </a:bodyPr>
          <a:lstStyle/>
          <a:p>
            <a:pPr marL="571500" indent="-571500">
              <a:lnSpc>
                <a:spcPct val="150000"/>
              </a:lnSpc>
              <a:buFont typeface="Times New Roman" panose="02020603050405020304" pitchFamily="18" charset="0"/>
              <a:buChar char="‣"/>
            </a:pPr>
            <a:r>
              <a:rPr lang="vi-VN" sz="3200" i="1" dirty="0">
                <a:latin typeface="+mj-lt"/>
              </a:rPr>
              <a:t>Thời gian xử lí &gt; Quantum</a:t>
            </a:r>
            <a:r>
              <a:rPr lang="vi-VN" sz="3200" dirty="0">
                <a:latin typeface="+mj-lt"/>
              </a:rPr>
              <a:t>: khi hết thời gian quantum bộ định thời sẽ phát ra một ngắt gửi đến hệ thống và hoạt động chuyển ngữ cảnh xảy ra, tiến trình sẽ được chuyển đến đuôi của hàng đợi. Tiến trình khác sẽ được giao CPU.</a:t>
            </a:r>
          </a:p>
        </p:txBody>
      </p:sp>
      <p:sp>
        <p:nvSpPr>
          <p:cNvPr id="6" name="TextBox 5"/>
          <p:cNvSpPr txBox="1"/>
          <p:nvPr/>
        </p:nvSpPr>
        <p:spPr>
          <a:xfrm>
            <a:off x="1092295" y="2872298"/>
            <a:ext cx="16319405" cy="1481175"/>
          </a:xfrm>
          <a:prstGeom prst="rect">
            <a:avLst/>
          </a:prstGeom>
          <a:noFill/>
        </p:spPr>
        <p:txBody>
          <a:bodyPr wrap="square" rtlCol="0">
            <a:spAutoFit/>
          </a:bodyPr>
          <a:lstStyle/>
          <a:p>
            <a:pPr>
              <a:lnSpc>
                <a:spcPct val="150000"/>
              </a:lnSpc>
            </a:pPr>
            <a:r>
              <a:rPr lang="vi-VN" sz="3200" dirty="0">
                <a:latin typeface="+mj-lt"/>
              </a:rPr>
              <a:t>Khi một tiến trình nhận CPU và thực thi sẽ xảy ra </a:t>
            </a:r>
            <a:r>
              <a:rPr lang="vi-VN" sz="3200" b="1" dirty="0">
                <a:latin typeface="+mj-lt"/>
              </a:rPr>
              <a:t>2</a:t>
            </a:r>
            <a:r>
              <a:rPr lang="vi-VN" sz="3200" dirty="0">
                <a:latin typeface="+mj-lt"/>
              </a:rPr>
              <a:t> trường hợp sau:</a:t>
            </a:r>
          </a:p>
          <a:p>
            <a:pPr marL="571500" indent="-571500">
              <a:lnSpc>
                <a:spcPct val="150000"/>
              </a:lnSpc>
              <a:buFont typeface="Times New Roman" panose="02020603050405020304" pitchFamily="18" charset="0"/>
              <a:buChar char="‣"/>
            </a:pPr>
            <a:r>
              <a:rPr lang="vi-VN" sz="3200" i="1" dirty="0">
                <a:latin typeface="+mj-lt"/>
              </a:rPr>
              <a:t>Thời gian xử lí &lt; Quantum</a:t>
            </a:r>
            <a:r>
              <a:rPr lang="vi-VN" sz="3200" dirty="0">
                <a:latin typeface="+mj-lt"/>
              </a:rPr>
              <a:t>: tiến trình thực thi xong tiến trình sẽ giao trả lại CPU cho hệ thống.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3"/>
                                        </p:tgtEl>
                                        <p:attrNameLst>
                                          <p:attrName>ppt_w</p:attrName>
                                        </p:attrNameLst>
                                      </p:cBhvr>
                                      <p:tavLst>
                                        <p:tav tm="0">
                                          <p:val>
                                            <p:strVal val="ppt_w"/>
                                          </p:val>
                                        </p:tav>
                                        <p:tav tm="100000">
                                          <p:val>
                                            <p:fltVal val="0"/>
                                          </p:val>
                                        </p:tav>
                                      </p:tavLst>
                                    </p:anim>
                                    <p:anim calcmode="lin" valueType="num">
                                      <p:cBhvr>
                                        <p:cTn id="7" dur="500"/>
                                        <p:tgtEl>
                                          <p:spTgt spid="13"/>
                                        </p:tgtEl>
                                        <p:attrNameLst>
                                          <p:attrName>ppt_h</p:attrName>
                                        </p:attrNameLst>
                                      </p:cBhvr>
                                      <p:tavLst>
                                        <p:tav tm="0">
                                          <p:val>
                                            <p:strVal val="ppt_h"/>
                                          </p:val>
                                        </p:tav>
                                        <p:tav tm="100000">
                                          <p:val>
                                            <p:fltVal val="0"/>
                                          </p:val>
                                        </p:tav>
                                      </p:tavLst>
                                    </p:anim>
                                    <p:animEffect transition="out" filter="fade">
                                      <p:cBhvr>
                                        <p:cTn id="8" dur="500"/>
                                        <p:tgtEl>
                                          <p:spTgt spid="13"/>
                                        </p:tgtEl>
                                      </p:cBhvr>
                                    </p:animEffect>
                                    <p:set>
                                      <p:cBhvr>
                                        <p:cTn id="9" dur="1" fill="hold">
                                          <p:stCondLst>
                                            <p:cond delay="499"/>
                                          </p:stCondLst>
                                        </p:cTn>
                                        <p:tgtEl>
                                          <p:spTgt spid="1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wipe(left)">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11" name="Freeform 4"/>
          <p:cNvSpPr/>
          <p:nvPr/>
        </p:nvSpPr>
        <p:spPr>
          <a:xfrm rot="16200000">
            <a:off x="4795986" y="-3124200"/>
            <a:ext cx="8696028" cy="16535400"/>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txBody>
          <a:bodyPr/>
          <a:lstStyle/>
          <a:p>
            <a:endParaRPr lang="en-US" dirty="0"/>
          </a:p>
        </p:txBody>
      </p:sp>
      <p:pic>
        <p:nvPicPr>
          <p:cNvPr id="22" name="Picture 21"/>
          <p:cNvPicPr>
            <a:picLocks noChangeAspect="1"/>
          </p:cNvPicPr>
          <p:nvPr/>
        </p:nvPicPr>
        <p:blipFill>
          <a:blip r:embed="rId4"/>
          <a:stretch>
            <a:fillRect/>
          </a:stretch>
        </p:blipFill>
        <p:spPr>
          <a:xfrm>
            <a:off x="7252230" y="6481026"/>
            <a:ext cx="10607959" cy="3450635"/>
          </a:xfrm>
          <a:prstGeom prst="rect">
            <a:avLst/>
          </a:prstGeom>
        </p:spPr>
      </p:pic>
      <p:sp>
        <p:nvSpPr>
          <p:cNvPr id="9" name="Freeform 9"/>
          <p:cNvSpPr/>
          <p:nvPr/>
        </p:nvSpPr>
        <p:spPr>
          <a:xfrm rot="763488">
            <a:off x="332221" y="8506928"/>
            <a:ext cx="1627739" cy="1550791"/>
          </a:xfrm>
          <a:custGeom>
            <a:avLst/>
            <a:gdLst/>
            <a:ahLst/>
            <a:cxnLst/>
            <a:rect l="l" t="t" r="r" b="b"/>
            <a:pathLst>
              <a:path w="1627739" h="1550791">
                <a:moveTo>
                  <a:pt x="0" y="0"/>
                </a:moveTo>
                <a:lnTo>
                  <a:pt x="1627739" y="0"/>
                </a:lnTo>
                <a:lnTo>
                  <a:pt x="1627739" y="1550791"/>
                </a:lnTo>
                <a:lnTo>
                  <a:pt x="0" y="15507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7" name="Freeform 7"/>
          <p:cNvSpPr/>
          <p:nvPr/>
        </p:nvSpPr>
        <p:spPr>
          <a:xfrm rot="1353809">
            <a:off x="15812891" y="672414"/>
            <a:ext cx="1665386" cy="1729602"/>
          </a:xfrm>
          <a:custGeom>
            <a:avLst/>
            <a:gdLst/>
            <a:ahLst/>
            <a:cxnLst/>
            <a:rect l="l" t="t" r="r" b="b"/>
            <a:pathLst>
              <a:path w="1665386" h="1729602">
                <a:moveTo>
                  <a:pt x="0" y="0"/>
                </a:moveTo>
                <a:lnTo>
                  <a:pt x="1665386" y="0"/>
                </a:lnTo>
                <a:lnTo>
                  <a:pt x="1665386" y="1729602"/>
                </a:lnTo>
                <a:lnTo>
                  <a:pt x="0" y="17296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787847" flipH="1">
            <a:off x="491134" y="185559"/>
            <a:ext cx="1902177" cy="1859369"/>
          </a:xfrm>
          <a:custGeom>
            <a:avLst/>
            <a:gdLst/>
            <a:ahLst/>
            <a:cxnLst/>
            <a:rect l="l" t="t" r="r" b="b"/>
            <a:pathLst>
              <a:path w="1902177" h="1859369">
                <a:moveTo>
                  <a:pt x="0" y="0"/>
                </a:moveTo>
                <a:lnTo>
                  <a:pt x="1902176" y="0"/>
                </a:lnTo>
                <a:lnTo>
                  <a:pt x="1902176" y="1859369"/>
                </a:lnTo>
                <a:lnTo>
                  <a:pt x="0" y="18593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16" name="TextBox 6"/>
          <p:cNvSpPr txBox="1"/>
          <p:nvPr/>
        </p:nvSpPr>
        <p:spPr>
          <a:xfrm>
            <a:off x="3942886" y="913237"/>
            <a:ext cx="9838576" cy="2031325"/>
          </a:xfrm>
          <a:prstGeom prst="rect">
            <a:avLst/>
          </a:prstGeom>
        </p:spPr>
        <p:txBody>
          <a:bodyPr lIns="0" tIns="0" rIns="0" bIns="0" rtlCol="0" anchor="t">
            <a:spAutoFit/>
          </a:bodyPr>
          <a:lstStyle/>
          <a:p>
            <a:pPr algn="ctr"/>
            <a:r>
              <a:rPr lang="vi-VN" sz="6600" b="1" dirty="0">
                <a:solidFill>
                  <a:srgbClr val="000000"/>
                </a:solidFill>
                <a:latin typeface="+mj-lt"/>
              </a:rPr>
              <a:t>Điều Phối Luân Phiên</a:t>
            </a:r>
          </a:p>
          <a:p>
            <a:pPr algn="ctr"/>
            <a:r>
              <a:rPr lang="vi-VN" sz="6600" b="1" dirty="0">
                <a:solidFill>
                  <a:srgbClr val="000000"/>
                </a:solidFill>
                <a:latin typeface="+mj-lt"/>
              </a:rPr>
              <a:t>Round Robin </a:t>
            </a:r>
            <a:endParaRPr lang="en-US" sz="6600" b="1" dirty="0">
              <a:solidFill>
                <a:srgbClr val="000000"/>
              </a:solidFill>
              <a:latin typeface="+mj-lt"/>
            </a:endParaRPr>
          </a:p>
        </p:txBody>
      </p:sp>
      <p:pic>
        <p:nvPicPr>
          <p:cNvPr id="18" name="Picture 17"/>
          <p:cNvPicPr>
            <a:picLocks noChangeAspect="1"/>
          </p:cNvPicPr>
          <p:nvPr/>
        </p:nvPicPr>
        <p:blipFill>
          <a:blip r:embed="rId11"/>
          <a:stretch>
            <a:fillRect/>
          </a:stretch>
        </p:blipFill>
        <p:spPr>
          <a:xfrm>
            <a:off x="11470784" y="7427419"/>
            <a:ext cx="807160" cy="1032464"/>
          </a:xfrm>
          <a:prstGeom prst="rect">
            <a:avLst/>
          </a:prstGeom>
        </p:spPr>
      </p:pic>
      <p:pic>
        <p:nvPicPr>
          <p:cNvPr id="21" name="Picture 20"/>
          <p:cNvPicPr>
            <a:picLocks noChangeAspect="1"/>
          </p:cNvPicPr>
          <p:nvPr/>
        </p:nvPicPr>
        <p:blipFill>
          <a:blip r:embed="rId12"/>
          <a:stretch>
            <a:fillRect/>
          </a:stretch>
        </p:blipFill>
        <p:spPr>
          <a:xfrm>
            <a:off x="9571196" y="7427419"/>
            <a:ext cx="887692" cy="1149232"/>
          </a:xfrm>
          <a:prstGeom prst="rect">
            <a:avLst/>
          </a:prstGeom>
        </p:spPr>
      </p:pic>
      <p:pic>
        <p:nvPicPr>
          <p:cNvPr id="3" name="Picture 2"/>
          <p:cNvPicPr>
            <a:picLocks noChangeAspect="1"/>
          </p:cNvPicPr>
          <p:nvPr/>
        </p:nvPicPr>
        <p:blipFill>
          <a:blip r:embed="rId12"/>
          <a:stretch>
            <a:fillRect/>
          </a:stretch>
        </p:blipFill>
        <p:spPr>
          <a:xfrm>
            <a:off x="10520990" y="7427419"/>
            <a:ext cx="887692" cy="1149232"/>
          </a:xfrm>
          <a:prstGeom prst="rect">
            <a:avLst/>
          </a:prstGeom>
        </p:spPr>
      </p:pic>
      <p:pic>
        <p:nvPicPr>
          <p:cNvPr id="24" name="Picture 23"/>
          <p:cNvPicPr>
            <a:picLocks noChangeAspect="1"/>
          </p:cNvPicPr>
          <p:nvPr/>
        </p:nvPicPr>
        <p:blipFill>
          <a:blip r:embed="rId13"/>
          <a:stretch>
            <a:fillRect/>
          </a:stretch>
        </p:blipFill>
        <p:spPr>
          <a:xfrm>
            <a:off x="14097000" y="7377650"/>
            <a:ext cx="913286" cy="1032464"/>
          </a:xfrm>
          <a:prstGeom prst="rect">
            <a:avLst/>
          </a:prstGeom>
        </p:spPr>
      </p:pic>
      <p:sp>
        <p:nvSpPr>
          <p:cNvPr id="4" name="TextBox 3"/>
          <p:cNvSpPr txBox="1"/>
          <p:nvPr/>
        </p:nvSpPr>
        <p:spPr>
          <a:xfrm>
            <a:off x="1092295" y="2872298"/>
            <a:ext cx="16319405" cy="1481175"/>
          </a:xfrm>
          <a:prstGeom prst="rect">
            <a:avLst/>
          </a:prstGeom>
          <a:noFill/>
        </p:spPr>
        <p:txBody>
          <a:bodyPr wrap="square" rtlCol="0">
            <a:spAutoFit/>
          </a:bodyPr>
          <a:lstStyle/>
          <a:p>
            <a:pPr>
              <a:lnSpc>
                <a:spcPct val="150000"/>
              </a:lnSpc>
            </a:pPr>
            <a:r>
              <a:rPr lang="vi-VN" sz="3200" dirty="0">
                <a:latin typeface="+mj-lt"/>
              </a:rPr>
              <a:t>Khi một tiến trình nhận CPU và thực thi sẽ xảy ra </a:t>
            </a:r>
            <a:r>
              <a:rPr lang="vi-VN" sz="3200" b="1" dirty="0">
                <a:latin typeface="+mj-lt"/>
              </a:rPr>
              <a:t>2</a:t>
            </a:r>
            <a:r>
              <a:rPr lang="vi-VN" sz="3200" dirty="0">
                <a:latin typeface="+mj-lt"/>
              </a:rPr>
              <a:t> trường hợp sau:</a:t>
            </a:r>
          </a:p>
          <a:p>
            <a:pPr marL="571500" indent="-571500">
              <a:lnSpc>
                <a:spcPct val="150000"/>
              </a:lnSpc>
              <a:buFont typeface="Times New Roman" panose="02020603050405020304" pitchFamily="18" charset="0"/>
              <a:buChar char="‣"/>
            </a:pPr>
            <a:r>
              <a:rPr lang="vi-VN" sz="3200" i="1" dirty="0">
                <a:latin typeface="+mj-lt"/>
              </a:rPr>
              <a:t>Thời gian xử lí &lt; Quantum</a:t>
            </a:r>
            <a:r>
              <a:rPr lang="vi-VN" sz="3200" dirty="0">
                <a:latin typeface="+mj-lt"/>
              </a:rPr>
              <a:t>: tiến trình thực thi xong tiến trình sẽ giao trả lại CPU cho hệ thống.</a:t>
            </a:r>
          </a:p>
        </p:txBody>
      </p:sp>
      <p:sp>
        <p:nvSpPr>
          <p:cNvPr id="5" name="TextBox 4"/>
          <p:cNvSpPr txBox="1"/>
          <p:nvPr/>
        </p:nvSpPr>
        <p:spPr>
          <a:xfrm>
            <a:off x="1072781" y="4346309"/>
            <a:ext cx="16319405" cy="2219838"/>
          </a:xfrm>
          <a:prstGeom prst="rect">
            <a:avLst/>
          </a:prstGeom>
          <a:noFill/>
        </p:spPr>
        <p:txBody>
          <a:bodyPr wrap="square" rtlCol="0">
            <a:spAutoFit/>
          </a:bodyPr>
          <a:lstStyle/>
          <a:p>
            <a:pPr marL="571500" indent="-571500">
              <a:lnSpc>
                <a:spcPct val="150000"/>
              </a:lnSpc>
              <a:buFont typeface="Times New Roman" panose="02020603050405020304" pitchFamily="18" charset="0"/>
              <a:buChar char="‣"/>
            </a:pPr>
            <a:r>
              <a:rPr lang="vi-VN" sz="3200" i="1" dirty="0">
                <a:latin typeface="+mj-lt"/>
              </a:rPr>
              <a:t>Thời gian xử lí &gt; Quantum</a:t>
            </a:r>
            <a:r>
              <a:rPr lang="vi-VN" sz="3200" dirty="0">
                <a:latin typeface="+mj-lt"/>
              </a:rPr>
              <a:t>: khi hết thời gian quantum bộ định thời sẽ phát ra một ngắt gửi đến hệ thống và hoạt động chuyển ngữ cảnh xảy ra, tiến trình sẽ được chuyển đến đuôi của hàng đợi. Tiến trình khác sẽ được giao CPU.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47222E-6 -0.00972 L 0.00225 0.17223 L -0.34549 0.16883 L -0.34254 0.00402 L -0.21198 0.00571 L -0.21493 0.00571 " pathEditMode="relative" rAng="0" ptsTypes="AAAAAA">
                                      <p:cBhvr>
                                        <p:cTn id="6" dur="3000" fill="hold"/>
                                        <p:tgtEl>
                                          <p:spTgt spid="24"/>
                                        </p:tgtEl>
                                        <p:attrNameLst>
                                          <p:attrName>ppt_x</p:attrName>
                                          <p:attrName>ppt_y</p:attrName>
                                        </p:attrNameLst>
                                      </p:cBhvr>
                                      <p:rCtr x="-17161" y="90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l="-16157" t="-92539"/>
          </a:stretch>
        </a:blipFill>
      </a:spPr>
      <a:bodyPr/>
      <a:lstStyle>
        <a:defPPr algn="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1100</Words>
  <Application>Microsoft Office PowerPoint</Application>
  <PresentationFormat>Custom</PresentationFormat>
  <Paragraphs>328</Paragraphs>
  <Slides>26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Wingdings</vt:lpstr>
      <vt:lpstr>Times New Roman</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Doodle Group Project Presentation</dc:title>
  <dc:creator>Juli</dc:creator>
  <cp:lastModifiedBy>Thiên Chi Cao</cp:lastModifiedBy>
  <cp:revision>15</cp:revision>
  <dcterms:created xsi:type="dcterms:W3CDTF">2006-08-16T00:00:00Z</dcterms:created>
  <dcterms:modified xsi:type="dcterms:W3CDTF">2023-11-04T08:11:14Z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42BCBB3637AA4F96B90730932C294BAB_12</vt:lpwstr>
  </property>
  <property fmtid="{D5CDD505-2E9C-101B-9397-08002B2CF9AE}" pid="3" name="KSOProductBuildVer">
    <vt:lpwstr>1033-12.2.0.13266</vt:lpwstr>
  </property>
</Properties>
</file>